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257" r:id="rId3"/>
    <p:sldId id="258" r:id="rId4"/>
    <p:sldId id="359" r:id="rId5"/>
    <p:sldId id="390" r:id="rId6"/>
    <p:sldId id="358" r:id="rId7"/>
    <p:sldId id="383" r:id="rId8"/>
    <p:sldId id="384" r:id="rId9"/>
    <p:sldId id="397" r:id="rId10"/>
    <p:sldId id="385" r:id="rId11"/>
    <p:sldId id="387" r:id="rId12"/>
    <p:sldId id="388" r:id="rId13"/>
    <p:sldId id="395" r:id="rId14"/>
    <p:sldId id="389" r:id="rId15"/>
    <p:sldId id="391" r:id="rId16"/>
    <p:sldId id="392" r:id="rId17"/>
    <p:sldId id="394" r:id="rId18"/>
    <p:sldId id="393" r:id="rId19"/>
    <p:sldId id="360" r:id="rId20"/>
    <p:sldId id="355" r:id="rId21"/>
    <p:sldId id="364" r:id="rId22"/>
    <p:sldId id="363" r:id="rId23"/>
    <p:sldId id="365" r:id="rId24"/>
    <p:sldId id="366" r:id="rId25"/>
    <p:sldId id="356" r:id="rId26"/>
    <p:sldId id="354" r:id="rId27"/>
    <p:sldId id="369" r:id="rId28"/>
    <p:sldId id="370" r:id="rId29"/>
    <p:sldId id="371" r:id="rId30"/>
    <p:sldId id="308" r:id="rId31"/>
    <p:sldId id="372" r:id="rId32"/>
    <p:sldId id="373" r:id="rId33"/>
    <p:sldId id="374" r:id="rId34"/>
    <p:sldId id="375" r:id="rId35"/>
    <p:sldId id="376" r:id="rId36"/>
    <p:sldId id="377" r:id="rId37"/>
    <p:sldId id="357" r:id="rId38"/>
    <p:sldId id="378" r:id="rId39"/>
    <p:sldId id="398" r:id="rId40"/>
    <p:sldId id="379" r:id="rId41"/>
    <p:sldId id="33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0DF64B-C297-470E-A5C1-177D956CBB01}">
          <p14:sldIdLst>
            <p14:sldId id="256"/>
            <p14:sldId id="257"/>
          </p14:sldIdLst>
        </p14:section>
        <p14:section name="조건문이란?" id="{B0F27789-31C5-44CD-A40B-DF56E4B6442E}">
          <p14:sldIdLst>
            <p14:sldId id="258"/>
            <p14:sldId id="359"/>
          </p14:sldIdLst>
        </p14:section>
        <p14:section name="스크래치 제어블록" id="{E5A8856D-3E7D-4DF1-B491-FF8830FE53BD}">
          <p14:sldIdLst>
            <p14:sldId id="390"/>
            <p14:sldId id="358"/>
            <p14:sldId id="383"/>
            <p14:sldId id="384"/>
            <p14:sldId id="397"/>
            <p14:sldId id="385"/>
            <p14:sldId id="387"/>
            <p14:sldId id="388"/>
            <p14:sldId id="395"/>
            <p14:sldId id="389"/>
            <p14:sldId id="391"/>
            <p14:sldId id="392"/>
            <p14:sldId id="394"/>
            <p14:sldId id="393"/>
          </p14:sldIdLst>
        </p14:section>
        <p14:section name="파이썬 조건문" id="{6B53E7FE-CA54-4A8D-A957-F057B392FE8B}">
          <p14:sldIdLst>
            <p14:sldId id="360"/>
            <p14:sldId id="355"/>
            <p14:sldId id="364"/>
            <p14:sldId id="363"/>
            <p14:sldId id="365"/>
            <p14:sldId id="366"/>
            <p14:sldId id="356"/>
            <p14:sldId id="354"/>
            <p14:sldId id="369"/>
            <p14:sldId id="370"/>
            <p14:sldId id="371"/>
            <p14:sldId id="308"/>
            <p14:sldId id="372"/>
            <p14:sldId id="373"/>
            <p14:sldId id="374"/>
            <p14:sldId id="375"/>
            <p14:sldId id="376"/>
            <p14:sldId id="377"/>
            <p14:sldId id="357"/>
            <p14:sldId id="378"/>
            <p14:sldId id="398"/>
            <p14:sldId id="379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5" autoAdjust="0"/>
    <p:restoredTop sz="97377" autoAdjust="0"/>
  </p:normalViewPr>
  <p:slideViewPr>
    <p:cSldViewPr snapToGrid="0" showGuides="1">
      <p:cViewPr varScale="1">
        <p:scale>
          <a:sx n="112" d="100"/>
          <a:sy n="112" d="100"/>
        </p:scale>
        <p:origin x="78" y="1056"/>
      </p:cViewPr>
      <p:guideLst>
        <p:guide orient="horz" pos="252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571FD-8787-4A48-98D5-94B30C65F80D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45CA6-9B3E-4507-8C99-A7B91B2CC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45CA6-9B3E-4507-8C99-A7B91B2CCE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9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7D2E-8159-4B6F-B7E4-0E1DB8192655}" type="datetime1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3BAF98-DB33-2AD1-0A5A-10AA71200064}"/>
              </a:ext>
            </a:extLst>
          </p:cNvPr>
          <p:cNvSpPr txBox="1">
            <a:spLocks/>
          </p:cNvSpPr>
          <p:nvPr userDrawn="1"/>
        </p:nvSpPr>
        <p:spPr>
          <a:xfrm>
            <a:off x="8348255" y="6304859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2E9E78-F3FB-437B-942E-8B116593D55F}" type="slidenum">
              <a:rPr lang="ko-KR" altLang="en-US" b="1" smtClean="0">
                <a:solidFill>
                  <a:schemeClr val="bg1"/>
                </a:solidFill>
              </a:rPr>
              <a:t>‹#›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br>
              <a:rPr lang="en-US" altLang="ko-KR" sz="3200" dirty="0"/>
            </a:br>
            <a:br>
              <a:rPr lang="en-US" altLang="ko-KR" sz="3200" dirty="0"/>
            </a:br>
            <a:br>
              <a:rPr lang="en-US" altLang="ko-KR" dirty="0"/>
            </a:br>
            <a:r>
              <a:rPr lang="en-US" altLang="ko-KR" dirty="0"/>
              <a:t>5. </a:t>
            </a:r>
            <a:r>
              <a:rPr lang="ko-KR" altLang="en-US" dirty="0"/>
              <a:t>조건에 따라 다른 일 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온도를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조건문을 이용하여 검사한 후에 영상이면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영상의 날씨 입니다</a:t>
            </a:r>
            <a:r>
              <a:rPr lang="en-US" altLang="ko-KR" dirty="0">
                <a:latin typeface="+mn-ea"/>
              </a:rPr>
              <a:t>.”</a:t>
            </a:r>
            <a:r>
              <a:rPr lang="ko-KR" altLang="en-US" dirty="0">
                <a:latin typeface="+mn-ea"/>
              </a:rPr>
              <a:t>를 출력하고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그렇지 않으면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영하의 날씨입니다</a:t>
            </a:r>
            <a:r>
              <a:rPr lang="en-US" altLang="ko-KR" dirty="0">
                <a:latin typeface="+mn-ea"/>
              </a:rPr>
              <a:t>.” </a:t>
            </a:r>
            <a:r>
              <a:rPr lang="ko-KR" altLang="en-US" dirty="0">
                <a:latin typeface="+mn-ea"/>
              </a:rPr>
              <a:t>출력하고 현재 온도를 출력하는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블록 코드</a:t>
            </a:r>
            <a:endParaRPr lang="en-US" altLang="ko-KR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67F49A-8DC0-F56D-B32C-FD25E1B69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52" t="21644" r="38378" b="43519"/>
          <a:stretch/>
        </p:blipFill>
        <p:spPr>
          <a:xfrm>
            <a:off x="973330" y="3291883"/>
            <a:ext cx="4398008" cy="2339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E77784-D225-DF77-1BF8-2B421E749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52" t="4230" r="23" b="64173"/>
          <a:stretch/>
        </p:blipFill>
        <p:spPr>
          <a:xfrm>
            <a:off x="5955956" y="3419159"/>
            <a:ext cx="2548347" cy="20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2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숫자가 홀수인지 짝수인지 말해주는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숫자를 물어보고 입력 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숫자를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로 나누어 나머지를 구한다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나머지가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홀수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나머지가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짝수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34398-E809-DFBF-5350-C1C06C2D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4" t="29961" r="61284" b="59912"/>
          <a:stretch/>
        </p:blipFill>
        <p:spPr>
          <a:xfrm>
            <a:off x="988539" y="2939411"/>
            <a:ext cx="2885304" cy="979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2CFE41-26B7-81F7-4404-8AD00FC34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9" t="26505" r="71757" b="68499"/>
          <a:stretch/>
        </p:blipFill>
        <p:spPr>
          <a:xfrm>
            <a:off x="988539" y="4669915"/>
            <a:ext cx="1841157" cy="4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2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숫자가 홀수인지 짝수인지 말해주는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조건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나머지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따라 홀수 또는 짝수라고 말해준다</a:t>
            </a:r>
            <a:endParaRPr lang="en-US" altLang="ko-KR" dirty="0">
              <a:latin typeface="+mn-ea"/>
            </a:endParaRPr>
          </a:p>
          <a:p>
            <a:pPr marL="457200" lvl="1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F13A6E-DC8A-253C-31A9-58575D00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3" t="23534" r="29392" b="54996"/>
          <a:stretch/>
        </p:blipFill>
        <p:spPr>
          <a:xfrm>
            <a:off x="991691" y="2934730"/>
            <a:ext cx="3852157" cy="14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5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2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입력 받은 숫자가 홀수인지 짝수인지 말해주는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알고리즘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순서도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4C030D0-880C-24E2-5FED-441F66426B48}"/>
              </a:ext>
            </a:extLst>
          </p:cNvPr>
          <p:cNvGrpSpPr/>
          <p:nvPr/>
        </p:nvGrpSpPr>
        <p:grpSpPr>
          <a:xfrm>
            <a:off x="2302629" y="2420867"/>
            <a:ext cx="4538742" cy="3550690"/>
            <a:chOff x="2302629" y="2420867"/>
            <a:chExt cx="4538742" cy="355069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FC72FD-3D9B-CB81-BDA8-155B911379A6}"/>
                </a:ext>
              </a:extLst>
            </p:cNvPr>
            <p:cNvSpPr/>
            <p:nvPr/>
          </p:nvSpPr>
          <p:spPr>
            <a:xfrm>
              <a:off x="3799703" y="2966270"/>
              <a:ext cx="1544594" cy="35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숫자 입력</a:t>
              </a:r>
            </a:p>
          </p:txBody>
        </p:sp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9E0BD89E-DDAE-8639-53E0-C8368D67E0BD}"/>
                </a:ext>
              </a:extLst>
            </p:cNvPr>
            <p:cNvSpPr/>
            <p:nvPr/>
          </p:nvSpPr>
          <p:spPr>
            <a:xfrm>
              <a:off x="3726220" y="2420867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0DB19CC-B775-96DD-A423-A3A93D758C27}"/>
                </a:ext>
              </a:extLst>
            </p:cNvPr>
            <p:cNvSpPr/>
            <p:nvPr/>
          </p:nvSpPr>
          <p:spPr>
            <a:xfrm>
              <a:off x="3726220" y="5624035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2F1DAF4-4F4C-A4EB-AEFF-7BE88B8E02F9}"/>
                </a:ext>
              </a:extLst>
            </p:cNvPr>
            <p:cNvGrpSpPr/>
            <p:nvPr/>
          </p:nvGrpSpPr>
          <p:grpSpPr>
            <a:xfrm>
              <a:off x="3589227" y="4074686"/>
              <a:ext cx="1965546" cy="615361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1" name="순서도: 판단 20">
                <a:extLst>
                  <a:ext uri="{FF2B5EF4-FFF2-40B4-BE49-F238E27FC236}">
                    <a16:creationId xmlns:a16="http://schemas.microsoft.com/office/drawing/2014/main" id="{F129F4DD-B72F-D302-C109-1048D5CE2D6F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DA6C66-EBD9-9DE7-0CC9-25361B78C4A9}"/>
                  </a:ext>
                </a:extLst>
              </p:cNvPr>
              <p:cNvSpPr txBox="1"/>
              <p:nvPr/>
            </p:nvSpPr>
            <p:spPr>
              <a:xfrm>
                <a:off x="1528154" y="3829069"/>
                <a:ext cx="1305629" cy="373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나머지 </a:t>
                </a:r>
                <a:r>
                  <a:rPr lang="en-US" altLang="ko-KR" sz="1600" dirty="0"/>
                  <a:t>== 1</a:t>
                </a:r>
                <a:endParaRPr lang="ko-KR" altLang="en-US" sz="1600" dirty="0"/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9E9C3F4-68F9-D079-257D-89212233C3D4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4572000" y="2768389"/>
              <a:ext cx="0" cy="19788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6AF8EBD-284D-EE31-964C-63507F5EB8E5}"/>
                </a:ext>
              </a:extLst>
            </p:cNvPr>
            <p:cNvSpPr/>
            <p:nvPr/>
          </p:nvSpPr>
          <p:spPr>
            <a:xfrm>
              <a:off x="3799703" y="3520478"/>
              <a:ext cx="1544594" cy="35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나머지 계산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33808EB-82DE-E6A5-AB43-002C99C5B295}"/>
                </a:ext>
              </a:extLst>
            </p:cNvPr>
            <p:cNvGrpSpPr/>
            <p:nvPr/>
          </p:nvGrpSpPr>
          <p:grpSpPr>
            <a:xfrm>
              <a:off x="2302629" y="4683133"/>
              <a:ext cx="4538742" cy="538226"/>
              <a:chOff x="-1161341" y="5038411"/>
              <a:chExt cx="4538742" cy="53822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2C5A10B-CADB-F1E2-0DB5-85CEE0688827}"/>
                  </a:ext>
                </a:extLst>
              </p:cNvPr>
              <p:cNvSpPr/>
              <p:nvPr/>
            </p:nvSpPr>
            <p:spPr>
              <a:xfrm>
                <a:off x="1733489" y="5038411"/>
                <a:ext cx="1643912" cy="5100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홀수 출력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ADF41FD-A6FE-23D3-D13D-53040D164A8A}"/>
                  </a:ext>
                </a:extLst>
              </p:cNvPr>
              <p:cNvSpPr/>
              <p:nvPr/>
            </p:nvSpPr>
            <p:spPr>
              <a:xfrm>
                <a:off x="-1161341" y="5066563"/>
                <a:ext cx="1643912" cy="5100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짝수 출력</a:t>
                </a:r>
              </a:p>
            </p:txBody>
          </p:sp>
        </p:grp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F05F06EB-4D7E-D99A-9EA3-008364B89CAA}"/>
                </a:ext>
              </a:extLst>
            </p:cNvPr>
            <p:cNvCxnSpPr>
              <a:cxnSpLocks/>
              <a:stCxn id="21" idx="1"/>
              <a:endCxn id="11" idx="0"/>
            </p:cNvCxnSpPr>
            <p:nvPr/>
          </p:nvCxnSpPr>
          <p:spPr>
            <a:xfrm rot="10800000" flipV="1">
              <a:off x="3124585" y="4382367"/>
              <a:ext cx="464642" cy="328918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187DCDFE-FD7E-DBE1-C6B3-EFAC16F22BBC}"/>
                </a:ext>
              </a:extLst>
            </p:cNvPr>
            <p:cNvCxnSpPr>
              <a:cxnSpLocks/>
              <a:stCxn id="21" idx="3"/>
              <a:endCxn id="23" idx="0"/>
            </p:cNvCxnSpPr>
            <p:nvPr/>
          </p:nvCxnSpPr>
          <p:spPr>
            <a:xfrm>
              <a:off x="5554773" y="4382367"/>
              <a:ext cx="464642" cy="300766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9CC1615-A265-1317-D56A-544E20DA26CE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4572000" y="3322597"/>
              <a:ext cx="0" cy="19788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15A9DA22-BFF1-5CE2-DC06-02EB8A4BEF14}"/>
                </a:ext>
              </a:extLst>
            </p:cNvPr>
            <p:cNvCxnSpPr>
              <a:cxnSpLocks/>
              <a:stCxn id="8" idx="2"/>
              <a:endCxn id="21" idx="0"/>
            </p:cNvCxnSpPr>
            <p:nvPr/>
          </p:nvCxnSpPr>
          <p:spPr>
            <a:xfrm>
              <a:off x="4572000" y="3876805"/>
              <a:ext cx="0" cy="19788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A7C87F88-D534-E13E-F960-AFC3FCC72723}"/>
                </a:ext>
              </a:extLst>
            </p:cNvPr>
            <p:cNvCxnSpPr>
              <a:cxnSpLocks/>
              <a:stCxn id="23" idx="2"/>
              <a:endCxn id="13" idx="0"/>
            </p:cNvCxnSpPr>
            <p:nvPr/>
          </p:nvCxnSpPr>
          <p:spPr>
            <a:xfrm rot="5400000">
              <a:off x="5080294" y="4684914"/>
              <a:ext cx="430828" cy="1447415"/>
            </a:xfrm>
            <a:prstGeom prst="bentConnector3">
              <a:avLst>
                <a:gd name="adj1" fmla="val 53317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9E5413CB-F434-9CCA-B29C-210DB801DD72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rot="16200000" flipH="1">
              <a:off x="3646954" y="4698989"/>
              <a:ext cx="402676" cy="144741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867BDB-8039-D97D-3D7A-03FDD0803634}"/>
                </a:ext>
              </a:extLst>
            </p:cNvPr>
            <p:cNvSpPr txBox="1"/>
            <p:nvPr/>
          </p:nvSpPr>
          <p:spPr>
            <a:xfrm>
              <a:off x="5738929" y="435217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참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CB5F17-A576-B0B0-8479-E5B96E900F27}"/>
                </a:ext>
              </a:extLst>
            </p:cNvPr>
            <p:cNvSpPr txBox="1"/>
            <p:nvPr/>
          </p:nvSpPr>
          <p:spPr>
            <a:xfrm>
              <a:off x="3058647" y="436376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2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숫자가 홀수인지 짝수인지 말해주는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블록 코드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7B7139-46F1-02A1-4388-DE0E5C31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1" t="29610" r="48041" b="35687"/>
          <a:stretch/>
        </p:blipFill>
        <p:spPr>
          <a:xfrm>
            <a:off x="988539" y="2891480"/>
            <a:ext cx="4516395" cy="2817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F42BE9-5C60-1540-73C5-D0FF28DF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76" t="6925" b="64313"/>
          <a:stretch/>
        </p:blipFill>
        <p:spPr>
          <a:xfrm>
            <a:off x="5949777" y="3287808"/>
            <a:ext cx="2718488" cy="20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다중 조건문 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받은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숫자 중에서 가장 큰 수를 찾는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3</a:t>
            </a:r>
            <a:r>
              <a:rPr lang="ko-KR" altLang="en-US" dirty="0">
                <a:latin typeface="+mn-ea"/>
              </a:rPr>
              <a:t>개의 숫자를 </a:t>
            </a:r>
            <a:r>
              <a:rPr lang="ko-KR" altLang="en-US" dirty="0" err="1">
                <a:latin typeface="+mn-ea"/>
              </a:rPr>
              <a:t>입력받는다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첫번째 숫자가 가장 크다고 가정한다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F3538-8324-CFE6-F624-48E1C460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65" t="16108" r="55743" b="59992"/>
          <a:stretch/>
        </p:blipFill>
        <p:spPr>
          <a:xfrm>
            <a:off x="988539" y="2900747"/>
            <a:ext cx="2613456" cy="1850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ED5D1B-0F3F-088B-6B95-F8B7CD4A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4" t="43248" r="62027" b="51080"/>
          <a:stretch/>
        </p:blipFill>
        <p:spPr>
          <a:xfrm>
            <a:off x="988539" y="5412260"/>
            <a:ext cx="2156256" cy="4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9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다중 조건문 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받은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숫자 중에서 가장 큰 수를 찾는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두번째 숫자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2) </a:t>
            </a:r>
            <a:r>
              <a:rPr lang="ko-KR" altLang="en-US" dirty="0">
                <a:latin typeface="+mn-ea"/>
              </a:rPr>
              <a:t>와 큰 수를 비교한다</a:t>
            </a:r>
            <a:r>
              <a:rPr lang="en-US" altLang="ko-KR" dirty="0">
                <a:latin typeface="+mn-ea"/>
              </a:rPr>
              <a:t>. </a:t>
            </a:r>
          </a:p>
          <a:p>
            <a:pPr marL="457200" lvl="1" indent="0">
              <a:buNone/>
            </a:pPr>
            <a:endParaRPr lang="en-US" altLang="ko-KR" sz="24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두번째 숫자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2)</a:t>
            </a:r>
            <a:r>
              <a:rPr lang="ko-KR" altLang="en-US" dirty="0">
                <a:latin typeface="+mn-ea"/>
              </a:rPr>
              <a:t>가 크면 큰 수를 변수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로 바꾼다</a:t>
            </a:r>
            <a:r>
              <a:rPr lang="en-US" altLang="ko-KR" dirty="0">
                <a:latin typeface="+mn-ea"/>
              </a:rPr>
              <a:t>.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</a:t>
            </a:r>
            <a:r>
              <a:rPr lang="ko-KR" altLang="en-US" dirty="0">
                <a:latin typeface="+mn-ea"/>
              </a:rPr>
              <a:t>세번째 숫자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3)</a:t>
            </a:r>
            <a:r>
              <a:rPr lang="ko-KR" altLang="en-US" dirty="0">
                <a:latin typeface="+mn-ea"/>
              </a:rPr>
              <a:t>이 크면 큰 수를 변수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으로 바꾼다</a:t>
            </a:r>
            <a:r>
              <a:rPr lang="en-US" altLang="ko-KR" dirty="0">
                <a:latin typeface="+mn-ea"/>
              </a:rPr>
              <a:t> 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19018B-089E-9F00-8E33-02635A2FB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1" t="62103" r="64714" b="33407"/>
          <a:stretch/>
        </p:blipFill>
        <p:spPr>
          <a:xfrm>
            <a:off x="988539" y="2922372"/>
            <a:ext cx="1278924" cy="364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ED401A-0EF8-A1A3-6FFC-89E5D5539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2" t="49767" r="46757" b="27990"/>
          <a:stretch/>
        </p:blipFill>
        <p:spPr>
          <a:xfrm>
            <a:off x="988539" y="4160529"/>
            <a:ext cx="2372499" cy="19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다중 조건문 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받은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숫자 중에서 가장 큰 수를 찾는 프로그램을 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알고리즘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순서도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208C7D-3B71-895D-A622-E1842A6F26B5}"/>
              </a:ext>
            </a:extLst>
          </p:cNvPr>
          <p:cNvGrpSpPr/>
          <p:nvPr/>
        </p:nvGrpSpPr>
        <p:grpSpPr>
          <a:xfrm>
            <a:off x="2907897" y="2259386"/>
            <a:ext cx="4296617" cy="3792495"/>
            <a:chOff x="2586621" y="2259386"/>
            <a:chExt cx="4296617" cy="37924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FC72FD-3D9B-CB81-BDA8-155B911379A6}"/>
                </a:ext>
              </a:extLst>
            </p:cNvPr>
            <p:cNvSpPr/>
            <p:nvPr/>
          </p:nvSpPr>
          <p:spPr>
            <a:xfrm>
              <a:off x="2586621" y="2749087"/>
              <a:ext cx="2549732" cy="35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변수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1,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변수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2,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변수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</a:rPr>
                <a:t> 입력</a:t>
              </a:r>
            </a:p>
          </p:txBody>
        </p:sp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9E0BD89E-DDAE-8639-53E0-C8368D67E0BD}"/>
                </a:ext>
              </a:extLst>
            </p:cNvPr>
            <p:cNvSpPr/>
            <p:nvPr/>
          </p:nvSpPr>
          <p:spPr>
            <a:xfrm>
              <a:off x="3015707" y="2259386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3" name="순서도: 대체 처리 12">
              <a:extLst>
                <a:ext uri="{FF2B5EF4-FFF2-40B4-BE49-F238E27FC236}">
                  <a16:creationId xmlns:a16="http://schemas.microsoft.com/office/drawing/2014/main" id="{C0DB19CC-B775-96DD-A423-A3A93D758C27}"/>
                </a:ext>
              </a:extLst>
            </p:cNvPr>
            <p:cNvSpPr/>
            <p:nvPr/>
          </p:nvSpPr>
          <p:spPr>
            <a:xfrm>
              <a:off x="3015707" y="5704359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2DA079F-D5A1-75A7-2A14-772EFC13560C}"/>
                </a:ext>
              </a:extLst>
            </p:cNvPr>
            <p:cNvGrpSpPr/>
            <p:nvPr/>
          </p:nvGrpSpPr>
          <p:grpSpPr>
            <a:xfrm>
              <a:off x="2878714" y="3746099"/>
              <a:ext cx="3901553" cy="615361"/>
              <a:chOff x="2032275" y="4136722"/>
              <a:chExt cx="3901553" cy="61536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2C5A10B-CADB-F1E2-0DB5-85CEE0688827}"/>
                  </a:ext>
                </a:extLst>
              </p:cNvPr>
              <p:cNvSpPr/>
              <p:nvPr/>
            </p:nvSpPr>
            <p:spPr>
              <a:xfrm>
                <a:off x="4289916" y="4189365"/>
                <a:ext cx="1643912" cy="5100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chemeClr val="tx1"/>
                    </a:solidFill>
                  </a:rPr>
                  <a:t>큰수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변수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2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2F1DAF4-4F4C-A4EB-AEFF-7BE88B8E02F9}"/>
                  </a:ext>
                </a:extLst>
              </p:cNvPr>
              <p:cNvGrpSpPr/>
              <p:nvPr/>
            </p:nvGrpSpPr>
            <p:grpSpPr>
              <a:xfrm>
                <a:off x="2032275" y="4136722"/>
                <a:ext cx="1965546" cy="615361"/>
                <a:chOff x="1161535" y="3687387"/>
                <a:chExt cx="2038865" cy="67828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21" name="순서도: 판단 20">
                  <a:extLst>
                    <a:ext uri="{FF2B5EF4-FFF2-40B4-BE49-F238E27FC236}">
                      <a16:creationId xmlns:a16="http://schemas.microsoft.com/office/drawing/2014/main" id="{F129F4DD-B72F-D302-C109-1048D5CE2D6F}"/>
                    </a:ext>
                  </a:extLst>
                </p:cNvPr>
                <p:cNvSpPr/>
                <p:nvPr/>
              </p:nvSpPr>
              <p:spPr>
                <a:xfrm>
                  <a:off x="1161535" y="3687387"/>
                  <a:ext cx="2038865" cy="678286"/>
                </a:xfrm>
                <a:prstGeom prst="flowChartDecisio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6DA6C66-EBD9-9DE7-0CC9-25361B78C4A9}"/>
                    </a:ext>
                  </a:extLst>
                </p:cNvPr>
                <p:cNvSpPr txBox="1"/>
                <p:nvPr/>
              </p:nvSpPr>
              <p:spPr>
                <a:xfrm>
                  <a:off x="1484088" y="3829069"/>
                  <a:ext cx="1393759" cy="3731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dirty="0"/>
                    <a:t>변수</a:t>
                  </a:r>
                  <a:r>
                    <a:rPr lang="en-US" altLang="ko-KR" sz="1600" dirty="0"/>
                    <a:t>2 &gt; </a:t>
                  </a:r>
                  <a:r>
                    <a:rPr lang="ko-KR" altLang="en-US" sz="1600" dirty="0" err="1"/>
                    <a:t>큰수</a:t>
                  </a:r>
                  <a:endParaRPr lang="ko-KR" altLang="en-US" sz="1600" dirty="0"/>
                </a:p>
              </p:txBody>
            </p:sp>
          </p:grp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9E9C3F4-68F9-D079-257D-89212233C3D4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3861487" y="2606908"/>
              <a:ext cx="0" cy="14217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A0B6420-BCBB-F8EE-82D1-F2631EE3932F}"/>
                </a:ext>
              </a:extLst>
            </p:cNvPr>
            <p:cNvCxnSpPr>
              <a:cxnSpLocks/>
              <a:stCxn id="9" idx="2"/>
              <a:endCxn id="32" idx="0"/>
            </p:cNvCxnSpPr>
            <p:nvPr/>
          </p:nvCxnSpPr>
          <p:spPr>
            <a:xfrm>
              <a:off x="3861487" y="3105414"/>
              <a:ext cx="0" cy="14217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491374A-4460-FF62-6278-1BF4343AAF84}"/>
                </a:ext>
              </a:extLst>
            </p:cNvPr>
            <p:cNvSpPr/>
            <p:nvPr/>
          </p:nvSpPr>
          <p:spPr>
            <a:xfrm>
              <a:off x="2946678" y="3247593"/>
              <a:ext cx="1829618" cy="35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큰수</a:t>
              </a:r>
              <a:r>
                <a:rPr lang="ko-KR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</a:rPr>
                <a:t>= </a:t>
              </a:r>
              <a:r>
                <a:rPr lang="ko-KR" altLang="en-US" sz="1600" dirty="0">
                  <a:solidFill>
                    <a:schemeClr val="tx1"/>
                  </a:solidFill>
                </a:rPr>
                <a:t>변수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5D49153-E276-5BE6-0BB2-B85A09C89EAA}"/>
                </a:ext>
              </a:extLst>
            </p:cNvPr>
            <p:cNvGrpSpPr/>
            <p:nvPr/>
          </p:nvGrpSpPr>
          <p:grpSpPr>
            <a:xfrm>
              <a:off x="2878714" y="4503639"/>
              <a:ext cx="4004524" cy="615361"/>
              <a:chOff x="1929304" y="4947162"/>
              <a:chExt cx="4004524" cy="615361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F40EFC2-108C-3A1E-8BF3-0F8DE29669A1}"/>
                  </a:ext>
                </a:extLst>
              </p:cNvPr>
              <p:cNvSpPr/>
              <p:nvPr/>
            </p:nvSpPr>
            <p:spPr>
              <a:xfrm>
                <a:off x="4289916" y="4999805"/>
                <a:ext cx="1643912" cy="5100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err="1">
                    <a:solidFill>
                      <a:schemeClr val="tx1"/>
                    </a:solidFill>
                  </a:rPr>
                  <a:t>큰수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=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변수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4663BCD-BDE1-D064-DE78-D27D1F70FE18}"/>
                  </a:ext>
                </a:extLst>
              </p:cNvPr>
              <p:cNvGrpSpPr/>
              <p:nvPr/>
            </p:nvGrpSpPr>
            <p:grpSpPr>
              <a:xfrm>
                <a:off x="1929304" y="4947162"/>
                <a:ext cx="1965546" cy="615361"/>
                <a:chOff x="1161535" y="3687387"/>
                <a:chExt cx="2038865" cy="678286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9" name="순서도: 판단 38">
                  <a:extLst>
                    <a:ext uri="{FF2B5EF4-FFF2-40B4-BE49-F238E27FC236}">
                      <a16:creationId xmlns:a16="http://schemas.microsoft.com/office/drawing/2014/main" id="{9A5A5920-9D91-2F7E-39FD-49B8F3F9B0DA}"/>
                    </a:ext>
                  </a:extLst>
                </p:cNvPr>
                <p:cNvSpPr/>
                <p:nvPr/>
              </p:nvSpPr>
              <p:spPr>
                <a:xfrm>
                  <a:off x="1161535" y="3687387"/>
                  <a:ext cx="2038865" cy="678286"/>
                </a:xfrm>
                <a:prstGeom prst="flowChartDecisio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1A4E520-53D7-30A8-364E-32B7E5D9A026}"/>
                    </a:ext>
                  </a:extLst>
                </p:cNvPr>
                <p:cNvSpPr txBox="1"/>
                <p:nvPr/>
              </p:nvSpPr>
              <p:spPr>
                <a:xfrm>
                  <a:off x="1484088" y="3838931"/>
                  <a:ext cx="1393759" cy="3731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dirty="0"/>
                    <a:t>변수</a:t>
                  </a:r>
                  <a:r>
                    <a:rPr lang="en-US" altLang="ko-KR" sz="1600" dirty="0"/>
                    <a:t>2 &gt; </a:t>
                  </a:r>
                  <a:r>
                    <a:rPr lang="ko-KR" altLang="en-US" sz="1600" dirty="0" err="1"/>
                    <a:t>큰수</a:t>
                  </a:r>
                  <a:endParaRPr lang="ko-KR" altLang="en-US" sz="1600" dirty="0"/>
                </a:p>
              </p:txBody>
            </p:sp>
          </p:grpSp>
        </p:grp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DA6A711-6FDC-D3C7-BE44-57BC45F7753C}"/>
                </a:ext>
              </a:extLst>
            </p:cNvPr>
            <p:cNvCxnSpPr>
              <a:cxnSpLocks/>
              <a:stCxn id="32" idx="2"/>
              <a:endCxn id="21" idx="0"/>
            </p:cNvCxnSpPr>
            <p:nvPr/>
          </p:nvCxnSpPr>
          <p:spPr>
            <a:xfrm>
              <a:off x="3861487" y="3603920"/>
              <a:ext cx="0" cy="14217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C13733B-1CD6-2DBC-092D-E5E0C4B76486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 flipV="1">
              <a:off x="4844260" y="4053779"/>
              <a:ext cx="292095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B984241-D32B-861A-2CCD-8AA9D46C3E30}"/>
                </a:ext>
              </a:extLst>
            </p:cNvPr>
            <p:cNvCxnSpPr>
              <a:cxnSpLocks/>
              <a:stCxn id="39" idx="3"/>
              <a:endCxn id="24" idx="1"/>
            </p:cNvCxnSpPr>
            <p:nvPr/>
          </p:nvCxnSpPr>
          <p:spPr>
            <a:xfrm flipV="1">
              <a:off x="4844260" y="4811319"/>
              <a:ext cx="395066" cy="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96F2697-54F3-C48F-C66F-6F5EFA59AD38}"/>
                </a:ext>
              </a:extLst>
            </p:cNvPr>
            <p:cNvSpPr/>
            <p:nvPr/>
          </p:nvSpPr>
          <p:spPr>
            <a:xfrm>
              <a:off x="2946678" y="5261179"/>
              <a:ext cx="1829618" cy="30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큰수</a:t>
              </a:r>
              <a:r>
                <a:rPr lang="ko-KR" altLang="en-US" sz="1600" dirty="0">
                  <a:solidFill>
                    <a:schemeClr val="tx1"/>
                  </a:solidFill>
                </a:rPr>
                <a:t> 출력</a:t>
              </a: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6E90931D-2B91-D7A6-0E1F-FEBB8150E339}"/>
                </a:ext>
              </a:extLst>
            </p:cNvPr>
            <p:cNvCxnSpPr>
              <a:cxnSpLocks/>
              <a:stCxn id="21" idx="2"/>
              <a:endCxn id="39" idx="0"/>
            </p:cNvCxnSpPr>
            <p:nvPr/>
          </p:nvCxnSpPr>
          <p:spPr>
            <a:xfrm>
              <a:off x="3861487" y="4361460"/>
              <a:ext cx="0" cy="14217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BA94185-BDA8-CD39-7451-E6E74E39555F}"/>
                </a:ext>
              </a:extLst>
            </p:cNvPr>
            <p:cNvCxnSpPr>
              <a:cxnSpLocks/>
              <a:stCxn id="39" idx="2"/>
              <a:endCxn id="52" idx="0"/>
            </p:cNvCxnSpPr>
            <p:nvPr/>
          </p:nvCxnSpPr>
          <p:spPr>
            <a:xfrm>
              <a:off x="3861487" y="5119000"/>
              <a:ext cx="0" cy="14217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7B40F0E0-9AC9-EA45-158C-3A920DD762B3}"/>
                </a:ext>
              </a:extLst>
            </p:cNvPr>
            <p:cNvCxnSpPr>
              <a:cxnSpLocks/>
              <a:stCxn id="52" idx="2"/>
              <a:endCxn id="13" idx="0"/>
            </p:cNvCxnSpPr>
            <p:nvPr/>
          </p:nvCxnSpPr>
          <p:spPr>
            <a:xfrm>
              <a:off x="3861487" y="5562179"/>
              <a:ext cx="0" cy="14218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DF7D7813-1F40-A9D8-EDE2-B2E42EFC8DE5}"/>
                </a:ext>
              </a:extLst>
            </p:cNvPr>
            <p:cNvCxnSpPr>
              <a:stCxn id="24" idx="2"/>
            </p:cNvCxnSpPr>
            <p:nvPr/>
          </p:nvCxnSpPr>
          <p:spPr>
            <a:xfrm rot="5400000">
              <a:off x="4899519" y="4028325"/>
              <a:ext cx="123733" cy="2199795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8A7041DF-0894-FDC1-F67F-8E72AD341F9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H="1">
              <a:off x="3861487" y="4053779"/>
              <a:ext cx="2918780" cy="1136310"/>
            </a:xfrm>
            <a:prstGeom prst="bentConnector3">
              <a:avLst>
                <a:gd name="adj1" fmla="val -7832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06C3CE7-AFC0-2F15-AD1E-698167D44608}"/>
                </a:ext>
              </a:extLst>
            </p:cNvPr>
            <p:cNvSpPr txBox="1"/>
            <p:nvPr/>
          </p:nvSpPr>
          <p:spPr>
            <a:xfrm>
              <a:off x="3334593" y="43208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거짓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F403045-1215-C50D-DA6D-2651D352FCDB}"/>
                </a:ext>
              </a:extLst>
            </p:cNvPr>
            <p:cNvSpPr txBox="1"/>
            <p:nvPr/>
          </p:nvSpPr>
          <p:spPr>
            <a:xfrm>
              <a:off x="4830342" y="378869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참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9D1C50-C0E6-7B73-15E7-669B5103E6C0}"/>
                </a:ext>
              </a:extLst>
            </p:cNvPr>
            <p:cNvSpPr txBox="1"/>
            <p:nvPr/>
          </p:nvSpPr>
          <p:spPr>
            <a:xfrm>
              <a:off x="4830578" y="456281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참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387097A-5410-0DED-6B96-F9545B50534A}"/>
                </a:ext>
              </a:extLst>
            </p:cNvPr>
            <p:cNvSpPr txBox="1"/>
            <p:nvPr/>
          </p:nvSpPr>
          <p:spPr>
            <a:xfrm>
              <a:off x="3334594" y="50238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다중 조건문 예제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사용자로부터 받은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 숫자 중에서 가장 큰 수를 찾는 프로그램을 </a:t>
            </a:r>
            <a:r>
              <a:rPr lang="ko-KR" altLang="en-US" dirty="0" err="1">
                <a:latin typeface="+mn-ea"/>
              </a:rPr>
              <a:t>만드시오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블록 코드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044B5-ECE1-BA7F-110D-4D10BAC47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0" t="11517" r="66892" b="31231"/>
          <a:stretch/>
        </p:blipFill>
        <p:spPr>
          <a:xfrm>
            <a:off x="976184" y="2854411"/>
            <a:ext cx="1989438" cy="3195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4F1A4C-E0CF-7984-20AD-467DB7C1F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31" t="6560" r="-23" b="64139"/>
          <a:stretch/>
        </p:blipFill>
        <p:spPr>
          <a:xfrm>
            <a:off x="3683127" y="3477990"/>
            <a:ext cx="2576388" cy="19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0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파이썬 조건문</a:t>
            </a:r>
            <a:r>
              <a:rPr lang="en-US" altLang="ko-KR" b="1" dirty="0">
                <a:solidFill>
                  <a:srgbClr val="0432FF"/>
                </a:solidFill>
              </a:rPr>
              <a:t>(if-else)</a:t>
            </a:r>
            <a:r>
              <a:rPr lang="ko-KR" altLang="en-US" b="1" dirty="0">
                <a:solidFill>
                  <a:srgbClr val="0432FF"/>
                </a:solidFill>
              </a:rPr>
              <a:t> 정의</a:t>
            </a:r>
            <a:endParaRPr lang="en-US" altLang="ko-KR" b="1" dirty="0">
              <a:solidFill>
                <a:srgbClr val="0432FF"/>
              </a:solidFill>
            </a:endParaRPr>
          </a:p>
          <a:p>
            <a:endParaRPr lang="en-US" altLang="ko-KR" b="1" dirty="0">
              <a:solidFill>
                <a:srgbClr val="0432FF"/>
              </a:solidFill>
            </a:endParaRPr>
          </a:p>
          <a:p>
            <a:endParaRPr lang="en-US" altLang="ko-KR" b="1" dirty="0">
              <a:solidFill>
                <a:srgbClr val="0432FF"/>
              </a:solidFill>
            </a:endParaRPr>
          </a:p>
          <a:p>
            <a:r>
              <a:rPr lang="en-US" altLang="ko-KR" b="1" dirty="0">
                <a:solidFill>
                  <a:srgbClr val="0432FF"/>
                </a:solidFill>
              </a:rPr>
              <a:t>if-else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endParaRPr lang="en-US" altLang="ko-KR" sz="2400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   else</a:t>
            </a:r>
            <a:r>
              <a:rPr lang="ko-KR" altLang="en-US" dirty="0"/>
              <a:t>문은 생략 가능하다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2F10E-882B-F7CB-A2B3-32DAFFE6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97" y="1698830"/>
            <a:ext cx="4111853" cy="9882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AA8BC8-6BD1-43DE-FBE9-64147605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95" y="3182657"/>
            <a:ext cx="4111855" cy="9882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B4D8B1-7A63-7E7C-6DE4-5A049F3F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97" y="4588381"/>
            <a:ext cx="4111853" cy="6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5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조건문이란</a:t>
            </a:r>
            <a:r>
              <a:rPr lang="en-US" altLang="ko-KR" sz="32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 조건문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파이썬 조건문</a:t>
            </a:r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ko-KR" altLang="en-US" b="1" dirty="0"/>
              <a:t>성적을 입력 받아 </a:t>
            </a:r>
            <a:r>
              <a:rPr lang="en-US" altLang="ko-KR" b="1" dirty="0"/>
              <a:t>60</a:t>
            </a:r>
            <a:r>
              <a:rPr lang="ko-KR" altLang="en-US" b="1" dirty="0"/>
              <a:t>점 이상인 경우는 합격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60</a:t>
            </a:r>
            <a:r>
              <a:rPr lang="ko-KR" altLang="en-US" b="1" dirty="0"/>
              <a:t>점 미만인 경우 불합격을 알려주는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성적을 입력 받는다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input</a:t>
            </a:r>
            <a:r>
              <a:rPr lang="ko-KR" altLang="en-US" dirty="0"/>
              <a:t> 함수를 이용한다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입력 받은 성적을 조건을 만든다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성적 </a:t>
            </a:r>
            <a:r>
              <a:rPr lang="en-US" altLang="ko-KR" dirty="0"/>
              <a:t>&gt; 60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조건문이 참인 경우</a:t>
            </a:r>
            <a:r>
              <a:rPr lang="en-US" altLang="ko-KR" dirty="0"/>
              <a:t>, </a:t>
            </a:r>
            <a:r>
              <a:rPr lang="ko-KR" altLang="en-US" dirty="0"/>
              <a:t>합격을 출력한다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if(</a:t>
            </a:r>
            <a:r>
              <a:rPr lang="ko-KR" altLang="en-US" dirty="0"/>
              <a:t>성적 </a:t>
            </a:r>
            <a:r>
              <a:rPr lang="en-US" altLang="ko-KR" dirty="0"/>
              <a:t>&gt; 60)</a:t>
            </a:r>
            <a:r>
              <a:rPr lang="ko-KR" altLang="en-US" dirty="0"/>
              <a:t>이 참이면</a:t>
            </a:r>
            <a:r>
              <a:rPr lang="en-US" altLang="ko-KR" dirty="0"/>
              <a:t>, </a:t>
            </a:r>
            <a:r>
              <a:rPr lang="ko-KR" altLang="en-US" dirty="0"/>
              <a:t>합격 출력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조건문이 거짓인 경우</a:t>
            </a:r>
            <a:r>
              <a:rPr lang="en-US" altLang="ko-KR" dirty="0"/>
              <a:t>, </a:t>
            </a:r>
            <a:r>
              <a:rPr lang="ko-KR" altLang="en-US" dirty="0"/>
              <a:t>불합격을 출력한다</a:t>
            </a:r>
            <a:endParaRPr lang="en-US" altLang="ko-KR" dirty="0"/>
          </a:p>
          <a:p>
            <a:pPr lvl="2"/>
            <a:r>
              <a:rPr lang="en-US" altLang="ko-KR" dirty="0"/>
              <a:t>else (if(</a:t>
            </a:r>
            <a:r>
              <a:rPr lang="ko-KR" altLang="en-US" dirty="0"/>
              <a:t>성적 </a:t>
            </a:r>
            <a:r>
              <a:rPr lang="en-US" altLang="ko-KR" dirty="0"/>
              <a:t>&gt; 60)</a:t>
            </a:r>
            <a:r>
              <a:rPr lang="ko-KR" altLang="en-US" dirty="0"/>
              <a:t>이 거짓</a:t>
            </a:r>
            <a:r>
              <a:rPr lang="en-US" altLang="ko-KR" dirty="0"/>
              <a:t>)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불합격 출력</a:t>
            </a:r>
          </a:p>
        </p:txBody>
      </p:sp>
    </p:spTree>
    <p:extLst>
      <p:ext uri="{BB962C8B-B14F-4D97-AF65-F5344CB8AC3E}">
        <p14:creationId xmlns:p14="http://schemas.microsoft.com/office/powerpoint/2010/main" val="268354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ko-KR" altLang="en-US" b="1" dirty="0"/>
              <a:t>성적을 입력 받아 </a:t>
            </a:r>
            <a:r>
              <a:rPr lang="en-US" altLang="ko-KR" b="1" dirty="0"/>
              <a:t>60</a:t>
            </a:r>
            <a:r>
              <a:rPr lang="ko-KR" altLang="en-US" b="1" dirty="0"/>
              <a:t>점 이상인 경우는 합격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60</a:t>
            </a:r>
            <a:r>
              <a:rPr lang="ko-KR" altLang="en-US" b="1" dirty="0"/>
              <a:t>점 미만인 경우 불합격을 알려주는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endParaRPr lang="ko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862AF4-0042-A81E-A807-40BF1AF9EAA5}"/>
              </a:ext>
            </a:extLst>
          </p:cNvPr>
          <p:cNvGrpSpPr/>
          <p:nvPr/>
        </p:nvGrpSpPr>
        <p:grpSpPr>
          <a:xfrm>
            <a:off x="2556818" y="2697021"/>
            <a:ext cx="4030363" cy="3354860"/>
            <a:chOff x="2490671" y="2168611"/>
            <a:chExt cx="4180704" cy="369791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A649003-1739-852D-D731-AF17A72D915A}"/>
                </a:ext>
              </a:extLst>
            </p:cNvPr>
            <p:cNvGrpSpPr/>
            <p:nvPr/>
          </p:nvGrpSpPr>
          <p:grpSpPr>
            <a:xfrm>
              <a:off x="2490671" y="2168611"/>
              <a:ext cx="4180704" cy="3697918"/>
              <a:chOff x="801129" y="2316892"/>
              <a:chExt cx="4180704" cy="369791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40E41BA-206F-66B4-A0E1-68D889D0D716}"/>
                  </a:ext>
                </a:extLst>
              </p:cNvPr>
              <p:cNvSpPr/>
              <p:nvPr/>
            </p:nvSpPr>
            <p:spPr>
              <a:xfrm>
                <a:off x="1575485" y="2947085"/>
                <a:ext cx="2631992" cy="5622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성적을 입력 받는다</a:t>
                </a:r>
              </a:p>
            </p:txBody>
          </p:sp>
          <p:sp>
            <p:nvSpPr>
              <p:cNvPr id="5" name="순서도: 대체 처리 4">
                <a:extLst>
                  <a:ext uri="{FF2B5EF4-FFF2-40B4-BE49-F238E27FC236}">
                    <a16:creationId xmlns:a16="http://schemas.microsoft.com/office/drawing/2014/main" id="{72332ACE-9A34-D01D-5764-D878D4739344}"/>
                  </a:ext>
                </a:extLst>
              </p:cNvPr>
              <p:cNvSpPr/>
              <p:nvPr/>
            </p:nvSpPr>
            <p:spPr>
              <a:xfrm>
                <a:off x="2014152" y="2316892"/>
                <a:ext cx="1754659" cy="383059"/>
              </a:xfrm>
              <a:prstGeom prst="flowChartAlternateProcess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48FD57-1690-C45C-8E4A-C7DA2AE3E451}"/>
                  </a:ext>
                </a:extLst>
              </p:cNvPr>
              <p:cNvGrpSpPr/>
              <p:nvPr/>
            </p:nvGrpSpPr>
            <p:grpSpPr>
              <a:xfrm>
                <a:off x="801129" y="4545225"/>
                <a:ext cx="4180704" cy="563260"/>
                <a:chOff x="801129" y="4545225"/>
                <a:chExt cx="4180704" cy="563260"/>
              </a:xfrm>
              <a:grpFill/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F4D1643-198D-2484-3350-BF9A5372300A}"/>
                    </a:ext>
                  </a:extLst>
                </p:cNvPr>
                <p:cNvSpPr/>
                <p:nvPr/>
              </p:nvSpPr>
              <p:spPr>
                <a:xfrm>
                  <a:off x="801129" y="4545225"/>
                  <a:ext cx="1705233" cy="562233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합격 출력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BD19FC6-962C-40A2-8039-060DB2AA8CD4}"/>
                    </a:ext>
                  </a:extLst>
                </p:cNvPr>
                <p:cNvSpPr/>
                <p:nvPr/>
              </p:nvSpPr>
              <p:spPr>
                <a:xfrm>
                  <a:off x="3276600" y="4546252"/>
                  <a:ext cx="1705233" cy="562233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</a:rPr>
                    <a:t>불합격 출력</a:t>
                  </a:r>
                </a:p>
              </p:txBody>
            </p:sp>
          </p:grpSp>
          <p:sp>
            <p:nvSpPr>
              <p:cNvPr id="8" name="순서도: 대체 처리 7">
                <a:extLst>
                  <a:ext uri="{FF2B5EF4-FFF2-40B4-BE49-F238E27FC236}">
                    <a16:creationId xmlns:a16="http://schemas.microsoft.com/office/drawing/2014/main" id="{CF36DD21-ECEC-107D-F8C4-785DE6E07F4F}"/>
                  </a:ext>
                </a:extLst>
              </p:cNvPr>
              <p:cNvSpPr/>
              <p:nvPr/>
            </p:nvSpPr>
            <p:spPr>
              <a:xfrm>
                <a:off x="2014152" y="5631751"/>
                <a:ext cx="1754659" cy="383059"/>
              </a:xfrm>
              <a:prstGeom prst="flowChartAlternateProcess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7DC3D72-17C3-39D8-0413-31B1E8CA489B}"/>
                  </a:ext>
                </a:extLst>
              </p:cNvPr>
              <p:cNvGrpSpPr/>
              <p:nvPr/>
            </p:nvGrpSpPr>
            <p:grpSpPr>
              <a:xfrm>
                <a:off x="1872049" y="3687387"/>
                <a:ext cx="2038865" cy="678286"/>
                <a:chOff x="1161535" y="3687387"/>
                <a:chExt cx="2038865" cy="678286"/>
              </a:xfrm>
              <a:grpFill/>
            </p:grpSpPr>
            <p:sp>
              <p:nvSpPr>
                <p:cNvPr id="9" name="순서도: 판단 8">
                  <a:extLst>
                    <a:ext uri="{FF2B5EF4-FFF2-40B4-BE49-F238E27FC236}">
                      <a16:creationId xmlns:a16="http://schemas.microsoft.com/office/drawing/2014/main" id="{7519483D-7640-E89F-6166-E72E90E47850}"/>
                    </a:ext>
                  </a:extLst>
                </p:cNvPr>
                <p:cNvSpPr/>
                <p:nvPr/>
              </p:nvSpPr>
              <p:spPr>
                <a:xfrm>
                  <a:off x="1161535" y="3687387"/>
                  <a:ext cx="2038865" cy="678286"/>
                </a:xfrm>
                <a:prstGeom prst="flowChartDecisio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185236-CF48-6429-E16C-A679BE9E661C}"/>
                    </a:ext>
                  </a:extLst>
                </p:cNvPr>
                <p:cNvSpPr txBox="1"/>
                <p:nvPr/>
              </p:nvSpPr>
              <p:spPr>
                <a:xfrm>
                  <a:off x="1610939" y="3842605"/>
                  <a:ext cx="1140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성적 </a:t>
                  </a:r>
                  <a:r>
                    <a:rPr lang="en-US" altLang="ko-KR" dirty="0"/>
                    <a:t>&gt; 60</a:t>
                  </a:r>
                  <a:endParaRPr lang="ko-KR" altLang="en-US" dirty="0"/>
                </a:p>
              </p:txBody>
            </p:sp>
          </p:grp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1165222C-8EB2-59CA-9636-4428F25A6C6D}"/>
                  </a:ext>
                </a:extLst>
              </p:cNvPr>
              <p:cNvCxnSpPr>
                <a:stCxn id="9" idx="3"/>
                <a:endCxn id="7" idx="0"/>
              </p:cNvCxnSpPr>
              <p:nvPr/>
            </p:nvCxnSpPr>
            <p:spPr>
              <a:xfrm>
                <a:off x="3910914" y="4026530"/>
                <a:ext cx="218303" cy="519722"/>
              </a:xfrm>
              <a:prstGeom prst="bentConnector2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45E029A1-CF3B-53D9-1BE9-7AA457BDACE8}"/>
                  </a:ext>
                </a:extLst>
              </p:cNvPr>
              <p:cNvCxnSpPr>
                <a:cxnSpLocks/>
                <a:stCxn id="9" idx="1"/>
                <a:endCxn id="6" idx="0"/>
              </p:cNvCxnSpPr>
              <p:nvPr/>
            </p:nvCxnSpPr>
            <p:spPr>
              <a:xfrm rot="10800000" flipV="1">
                <a:off x="1653747" y="4026529"/>
                <a:ext cx="218303" cy="518695"/>
              </a:xfrm>
              <a:prstGeom prst="bentConnector2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F32D85A2-75C6-9323-8081-C7794FD6E68A}"/>
                  </a:ext>
                </a:extLst>
              </p:cNvPr>
              <p:cNvCxnSpPr>
                <a:stCxn id="5" idx="2"/>
                <a:endCxn id="4" idx="0"/>
              </p:cNvCxnSpPr>
              <p:nvPr/>
            </p:nvCxnSpPr>
            <p:spPr>
              <a:xfrm flipH="1">
                <a:off x="2891481" y="2699951"/>
                <a:ext cx="1" cy="247134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B8E6FED4-826F-8507-9C90-9599E6770F5F}"/>
                  </a:ext>
                </a:extLst>
              </p:cNvPr>
              <p:cNvCxnSpPr>
                <a:cxnSpLocks/>
                <a:stCxn id="4" idx="2"/>
                <a:endCxn id="9" idx="0"/>
              </p:cNvCxnSpPr>
              <p:nvPr/>
            </p:nvCxnSpPr>
            <p:spPr>
              <a:xfrm>
                <a:off x="2891481" y="3509318"/>
                <a:ext cx="1" cy="178069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A0DDD486-134F-DF02-535C-2863A75A64FE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rot="5400000">
                <a:off x="3248717" y="4751251"/>
                <a:ext cx="523266" cy="1237735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연결선: 꺾임 29">
                <a:extLst>
                  <a:ext uri="{FF2B5EF4-FFF2-40B4-BE49-F238E27FC236}">
                    <a16:creationId xmlns:a16="http://schemas.microsoft.com/office/drawing/2014/main" id="{5CE8AE38-441B-B5BE-B741-0ABE88523D7D}"/>
                  </a:ext>
                </a:extLst>
              </p:cNvPr>
              <p:cNvCxnSpPr>
                <a:cxnSpLocks/>
                <a:stCxn id="6" idx="2"/>
                <a:endCxn id="8" idx="0"/>
              </p:cNvCxnSpPr>
              <p:nvPr/>
            </p:nvCxnSpPr>
            <p:spPr>
              <a:xfrm rot="16200000" flipH="1">
                <a:off x="2010468" y="4750736"/>
                <a:ext cx="524293" cy="1237736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37F03A-3616-F38F-2306-6E576E2510BD}"/>
                </a:ext>
              </a:extLst>
            </p:cNvPr>
            <p:cNvSpPr txBox="1"/>
            <p:nvPr/>
          </p:nvSpPr>
          <p:spPr>
            <a:xfrm>
              <a:off x="2975677" y="39788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29195E-DA45-1183-A897-53F747508845}"/>
                </a:ext>
              </a:extLst>
            </p:cNvPr>
            <p:cNvSpPr txBox="1"/>
            <p:nvPr/>
          </p:nvSpPr>
          <p:spPr>
            <a:xfrm>
              <a:off x="5785365" y="39829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885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ko-KR" altLang="en-US" b="1" dirty="0"/>
              <a:t>성적을 입력 받아 </a:t>
            </a:r>
            <a:r>
              <a:rPr lang="en-US" altLang="ko-KR" b="1" dirty="0"/>
              <a:t>60</a:t>
            </a:r>
            <a:r>
              <a:rPr lang="ko-KR" altLang="en-US" b="1" dirty="0"/>
              <a:t>점 이상인 경우는 합격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60</a:t>
            </a:r>
            <a:r>
              <a:rPr lang="ko-KR" altLang="en-US" b="1" dirty="0"/>
              <a:t>점 미만인 경우 불합격을 알려주는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dirty="0"/>
              <a:t>소스 코드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3D9EAA-0C44-282B-ACFC-E481A505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92" y="2911724"/>
            <a:ext cx="5214854" cy="18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1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pPr marL="179388" indent="-179388"/>
            <a:r>
              <a:rPr lang="ko-KR" altLang="en-US" b="1" dirty="0"/>
              <a:t>두 숫자를 입력 받아 크기를 비교하고 큰 수를 출력하는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두 숫자를 입력 받는다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input</a:t>
            </a:r>
            <a:r>
              <a:rPr lang="ko-KR" altLang="en-US" dirty="0"/>
              <a:t> 함수를 이용해서 두 숫자를 입력 받는다</a:t>
            </a:r>
            <a:r>
              <a:rPr lang="en-US" altLang="ko-KR" dirty="0"/>
              <a:t>.</a:t>
            </a:r>
          </a:p>
          <a:p>
            <a:pPr marL="358775" lvl="1" indent="-179388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두 숫자를 비교하는 조건식을 만든다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num1</a:t>
            </a:r>
            <a:r>
              <a:rPr lang="ko-KR" altLang="en-US" dirty="0"/>
              <a:t> </a:t>
            </a:r>
            <a:r>
              <a:rPr lang="en-US" altLang="ko-KR" dirty="0"/>
              <a:t>&gt; num2</a:t>
            </a:r>
          </a:p>
          <a:p>
            <a:pPr marL="358775" lvl="1" indent="-179388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조건문이 참인 경우</a:t>
            </a:r>
            <a:r>
              <a:rPr lang="en-US" altLang="ko-KR" dirty="0"/>
              <a:t>, num1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if(num1</a:t>
            </a:r>
            <a:r>
              <a:rPr lang="ko-KR" altLang="en-US" dirty="0"/>
              <a:t> </a:t>
            </a:r>
            <a:r>
              <a:rPr lang="en-US" altLang="ko-KR" dirty="0"/>
              <a:t>&gt; num2)</a:t>
            </a:r>
            <a:r>
              <a:rPr lang="ko-KR" altLang="en-US" dirty="0"/>
              <a:t>이 참이면</a:t>
            </a:r>
            <a:r>
              <a:rPr lang="en-US" altLang="ko-KR" dirty="0"/>
              <a:t>, num1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58775" lvl="1" indent="-179388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조건문이 거짓인 경우</a:t>
            </a:r>
            <a:r>
              <a:rPr lang="en-US" altLang="ko-KR" dirty="0"/>
              <a:t>, num2</a:t>
            </a:r>
            <a:r>
              <a:rPr lang="ko-KR" altLang="en-US" dirty="0"/>
              <a:t>을 출력한다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else (if(num1</a:t>
            </a:r>
            <a:r>
              <a:rPr lang="ko-KR" altLang="en-US" dirty="0"/>
              <a:t> </a:t>
            </a:r>
            <a:r>
              <a:rPr lang="en-US" altLang="ko-KR" dirty="0"/>
              <a:t>&gt; num2)</a:t>
            </a:r>
            <a:r>
              <a:rPr lang="ko-KR" altLang="en-US" dirty="0"/>
              <a:t>이 거짓</a:t>
            </a:r>
            <a:r>
              <a:rPr lang="en-US" altLang="ko-KR" dirty="0"/>
              <a:t>)</a:t>
            </a:r>
            <a:r>
              <a:rPr lang="ko-KR" altLang="en-US" dirty="0"/>
              <a:t>이면</a:t>
            </a:r>
            <a:r>
              <a:rPr lang="en-US" altLang="ko-KR" dirty="0"/>
              <a:t>, num2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80346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두 숫자를 입력 받아 크기를 비교하고 큰 수를 출력하는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8EEF852-BBFD-942A-0903-6F7A37A12A57}"/>
              </a:ext>
            </a:extLst>
          </p:cNvPr>
          <p:cNvGrpSpPr/>
          <p:nvPr/>
        </p:nvGrpSpPr>
        <p:grpSpPr>
          <a:xfrm>
            <a:off x="2428495" y="2514602"/>
            <a:ext cx="4287010" cy="3432248"/>
            <a:chOff x="2490671" y="2168611"/>
            <a:chExt cx="4180704" cy="369791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22A83C-CDB2-E057-C328-1D4FD9584F5D}"/>
                </a:ext>
              </a:extLst>
            </p:cNvPr>
            <p:cNvGrpSpPr/>
            <p:nvPr/>
          </p:nvGrpSpPr>
          <p:grpSpPr>
            <a:xfrm>
              <a:off x="2490671" y="2168611"/>
              <a:ext cx="4180704" cy="3697918"/>
              <a:chOff x="801129" y="2316892"/>
              <a:chExt cx="4180704" cy="3697918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5253BCD-2BF5-69F7-0E62-83BA9D2796D6}"/>
                  </a:ext>
                </a:extLst>
              </p:cNvPr>
              <p:cNvSpPr/>
              <p:nvPr/>
            </p:nvSpPr>
            <p:spPr>
              <a:xfrm>
                <a:off x="1127799" y="2947085"/>
                <a:ext cx="3527364" cy="56223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num1,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num2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를 입력 받는다</a:t>
                </a:r>
              </a:p>
            </p:txBody>
          </p:sp>
          <p:sp>
            <p:nvSpPr>
              <p:cNvPr id="7" name="순서도: 대체 처리 6">
                <a:extLst>
                  <a:ext uri="{FF2B5EF4-FFF2-40B4-BE49-F238E27FC236}">
                    <a16:creationId xmlns:a16="http://schemas.microsoft.com/office/drawing/2014/main" id="{368BF39E-5E6C-BF94-E1B6-2F1A09E11355}"/>
                  </a:ext>
                </a:extLst>
              </p:cNvPr>
              <p:cNvSpPr/>
              <p:nvPr/>
            </p:nvSpPr>
            <p:spPr>
              <a:xfrm>
                <a:off x="2014152" y="2316892"/>
                <a:ext cx="1754659" cy="383059"/>
              </a:xfrm>
              <a:prstGeom prst="flowChartAlternateProcess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CEE61F6-DF73-4580-CD82-4F994D2FFAE5}"/>
                  </a:ext>
                </a:extLst>
              </p:cNvPr>
              <p:cNvGrpSpPr/>
              <p:nvPr/>
            </p:nvGrpSpPr>
            <p:grpSpPr>
              <a:xfrm>
                <a:off x="801129" y="4545225"/>
                <a:ext cx="4180704" cy="563260"/>
                <a:chOff x="801129" y="4545225"/>
                <a:chExt cx="4180704" cy="563260"/>
              </a:xfrm>
              <a:grpFill/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2A15C06-3703-0147-B9A7-B40908086F3C}"/>
                    </a:ext>
                  </a:extLst>
                </p:cNvPr>
                <p:cNvSpPr/>
                <p:nvPr/>
              </p:nvSpPr>
              <p:spPr>
                <a:xfrm>
                  <a:off x="801129" y="4545225"/>
                  <a:ext cx="1705233" cy="562233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num1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출력</a:t>
                  </a: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C9166B9-2B15-5DA6-4530-2F13DC40F1FD}"/>
                    </a:ext>
                  </a:extLst>
                </p:cNvPr>
                <p:cNvSpPr/>
                <p:nvPr/>
              </p:nvSpPr>
              <p:spPr>
                <a:xfrm>
                  <a:off x="3276600" y="4546252"/>
                  <a:ext cx="1705233" cy="562233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num2</a:t>
                  </a:r>
                  <a:r>
                    <a:rPr lang="ko-KR" altLang="en-US" dirty="0">
                      <a:solidFill>
                        <a:schemeClr val="tx1"/>
                      </a:solidFill>
                    </a:rPr>
                    <a:t> 출력</a:t>
                  </a:r>
                </a:p>
              </p:txBody>
            </p:sp>
          </p:grpSp>
          <p:sp>
            <p:nvSpPr>
              <p:cNvPr id="9" name="순서도: 대체 처리 8">
                <a:extLst>
                  <a:ext uri="{FF2B5EF4-FFF2-40B4-BE49-F238E27FC236}">
                    <a16:creationId xmlns:a16="http://schemas.microsoft.com/office/drawing/2014/main" id="{99DE8D13-4C29-8E60-B8D9-517347DEDCBC}"/>
                  </a:ext>
                </a:extLst>
              </p:cNvPr>
              <p:cNvSpPr/>
              <p:nvPr/>
            </p:nvSpPr>
            <p:spPr>
              <a:xfrm>
                <a:off x="2014152" y="5631751"/>
                <a:ext cx="1754659" cy="383059"/>
              </a:xfrm>
              <a:prstGeom prst="flowChartAlternateProcess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CCA15B5-C740-DBEB-905F-134A77BA8F0F}"/>
                  </a:ext>
                </a:extLst>
              </p:cNvPr>
              <p:cNvGrpSpPr/>
              <p:nvPr/>
            </p:nvGrpSpPr>
            <p:grpSpPr>
              <a:xfrm>
                <a:off x="1872049" y="3687387"/>
                <a:ext cx="2038865" cy="678286"/>
                <a:chOff x="1161535" y="3687387"/>
                <a:chExt cx="2038865" cy="678286"/>
              </a:xfrm>
              <a:grpFill/>
            </p:grpSpPr>
            <p:sp>
              <p:nvSpPr>
                <p:cNvPr id="17" name="순서도: 판단 16">
                  <a:extLst>
                    <a:ext uri="{FF2B5EF4-FFF2-40B4-BE49-F238E27FC236}">
                      <a16:creationId xmlns:a16="http://schemas.microsoft.com/office/drawing/2014/main" id="{88977641-12CE-091C-E72F-8DC91DF8E084}"/>
                    </a:ext>
                  </a:extLst>
                </p:cNvPr>
                <p:cNvSpPr/>
                <p:nvPr/>
              </p:nvSpPr>
              <p:spPr>
                <a:xfrm>
                  <a:off x="1161535" y="3687387"/>
                  <a:ext cx="2038865" cy="678286"/>
                </a:xfrm>
                <a:prstGeom prst="flowChartDecision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BEE5B0-A483-26FD-B37B-6D31E30AFBB2}"/>
                    </a:ext>
                  </a:extLst>
                </p:cNvPr>
                <p:cNvSpPr txBox="1"/>
                <p:nvPr/>
              </p:nvSpPr>
              <p:spPr>
                <a:xfrm>
                  <a:off x="1435251" y="3836266"/>
                  <a:ext cx="1491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num1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&gt; num2</a:t>
                  </a:r>
                  <a:endParaRPr lang="ko-KR" altLang="en-US" dirty="0"/>
                </a:p>
              </p:txBody>
            </p:sp>
          </p:grp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6A7F7A92-FF36-CC67-88E1-DE0BD020908F}"/>
                  </a:ext>
                </a:extLst>
              </p:cNvPr>
              <p:cNvCxnSpPr>
                <a:stCxn id="17" idx="3"/>
                <a:endCxn id="20" idx="0"/>
              </p:cNvCxnSpPr>
              <p:nvPr/>
            </p:nvCxnSpPr>
            <p:spPr>
              <a:xfrm>
                <a:off x="3910914" y="4026530"/>
                <a:ext cx="218303" cy="519722"/>
              </a:xfrm>
              <a:prstGeom prst="bentConnector2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7C549D68-AF36-861B-E080-187563CF90AF}"/>
                  </a:ext>
                </a:extLst>
              </p:cNvPr>
              <p:cNvCxnSpPr>
                <a:cxnSpLocks/>
                <a:stCxn id="17" idx="1"/>
                <a:endCxn id="19" idx="0"/>
              </p:cNvCxnSpPr>
              <p:nvPr/>
            </p:nvCxnSpPr>
            <p:spPr>
              <a:xfrm rot="10800000" flipV="1">
                <a:off x="1653747" y="4026529"/>
                <a:ext cx="218303" cy="518695"/>
              </a:xfrm>
              <a:prstGeom prst="bentConnector2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A9A75CC-C23B-34F4-9BE7-AA7C6D53E2DB}"/>
                  </a:ext>
                </a:extLst>
              </p:cNvPr>
              <p:cNvCxnSpPr>
                <a:cxnSpLocks/>
                <a:stCxn id="7" idx="2"/>
                <a:endCxn id="5" idx="0"/>
              </p:cNvCxnSpPr>
              <p:nvPr/>
            </p:nvCxnSpPr>
            <p:spPr>
              <a:xfrm flipH="1">
                <a:off x="2891481" y="2699951"/>
                <a:ext cx="1" cy="247134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2F48C06-3007-B307-1F73-6A77D70D7AAC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>
                <a:off x="2891481" y="3509318"/>
                <a:ext cx="1" cy="178069"/>
              </a:xfrm>
              <a:prstGeom prst="straightConnector1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52D153A1-695F-3A4E-9D39-82DC92E5A3D5}"/>
                  </a:ext>
                </a:extLst>
              </p:cNvPr>
              <p:cNvCxnSpPr>
                <a:cxnSpLocks/>
                <a:stCxn id="20" idx="2"/>
                <a:endCxn id="9" idx="0"/>
              </p:cNvCxnSpPr>
              <p:nvPr/>
            </p:nvCxnSpPr>
            <p:spPr>
              <a:xfrm rot="5400000">
                <a:off x="3248717" y="4751251"/>
                <a:ext cx="523266" cy="1237735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4F926C3E-825D-EF8F-911E-0CB343564E40}"/>
                  </a:ext>
                </a:extLst>
              </p:cNvPr>
              <p:cNvCxnSpPr>
                <a:cxnSpLocks/>
                <a:stCxn id="19" idx="2"/>
                <a:endCxn id="9" idx="0"/>
              </p:cNvCxnSpPr>
              <p:nvPr/>
            </p:nvCxnSpPr>
            <p:spPr>
              <a:xfrm rot="16200000" flipH="1">
                <a:off x="2010468" y="4750736"/>
                <a:ext cx="524293" cy="1237736"/>
              </a:xfrm>
              <a:prstGeom prst="bentConnector3">
                <a:avLst>
                  <a:gd name="adj1" fmla="val 50000"/>
                </a:avLst>
              </a:prstGeom>
              <a:grpFill/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D9C115-DFFB-833E-C8C7-E1371D40FB8D}"/>
                </a:ext>
              </a:extLst>
            </p:cNvPr>
            <p:cNvSpPr txBox="1"/>
            <p:nvPr/>
          </p:nvSpPr>
          <p:spPr>
            <a:xfrm>
              <a:off x="3039762" y="397887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076F9B-C2AD-DD35-B0A2-55AFBC2224BE}"/>
                </a:ext>
              </a:extLst>
            </p:cNvPr>
            <p:cNvSpPr txBox="1"/>
            <p:nvPr/>
          </p:nvSpPr>
          <p:spPr>
            <a:xfrm>
              <a:off x="5785365" y="398295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21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두 숫자를 입력 받아 크기를 비교하고 큰 수를 출력하는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dirty="0"/>
              <a:t>소스 코드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587A37-A48E-6018-F2D9-61730BD6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7" y="2906108"/>
            <a:ext cx="5480036" cy="19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0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중첩조건문</a:t>
            </a:r>
            <a:endParaRPr lang="en-US" altLang="ko-KR" dirty="0"/>
          </a:p>
          <a:p>
            <a:pPr lvl="1"/>
            <a:r>
              <a:rPr lang="en-US" altLang="ko-KR" dirty="0"/>
              <a:t>if-else </a:t>
            </a:r>
            <a:r>
              <a:rPr lang="ko-KR" altLang="en-US" dirty="0"/>
              <a:t>조건문 내에 또다른 </a:t>
            </a:r>
            <a:r>
              <a:rPr lang="en-US" altLang="ko-KR" dirty="0"/>
              <a:t>if-else </a:t>
            </a:r>
            <a:r>
              <a:rPr lang="ko-KR" altLang="en-US" dirty="0"/>
              <a:t>조건문이 존재하는 경우를 중첩 조건문이라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432FF"/>
                </a:solidFill>
              </a:rPr>
              <a:t>중첩 조건문 정의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20522-6A83-0EFB-0795-6EE4B17E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9" y="2813918"/>
            <a:ext cx="3522489" cy="16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중첩 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숫자를 입력 받고</a:t>
            </a:r>
            <a:r>
              <a:rPr lang="en-US" altLang="ko-KR" b="1" dirty="0"/>
              <a:t>, </a:t>
            </a:r>
            <a:r>
              <a:rPr lang="ko-KR" altLang="en-US" b="1" dirty="0"/>
              <a:t>숫자의 종류</a:t>
            </a:r>
            <a:r>
              <a:rPr lang="en-US" altLang="ko-KR" b="1" dirty="0"/>
              <a:t>(</a:t>
            </a:r>
            <a:r>
              <a:rPr lang="ko-KR" altLang="en-US" b="1" dirty="0"/>
              <a:t>양수</a:t>
            </a:r>
            <a:r>
              <a:rPr lang="en-US" altLang="ko-KR" b="1" dirty="0"/>
              <a:t>, </a:t>
            </a:r>
            <a:r>
              <a:rPr lang="ko-KR" altLang="en-US" b="1" dirty="0"/>
              <a:t>음수</a:t>
            </a:r>
            <a:r>
              <a:rPr lang="en-US" altLang="ko-KR" b="1" dirty="0"/>
              <a:t>, 0)</a:t>
            </a:r>
            <a:r>
              <a:rPr lang="ko-KR" altLang="en-US" b="1" dirty="0"/>
              <a:t>를 구분하는 </a:t>
            </a:r>
            <a:br>
              <a:rPr lang="en-US" altLang="ko-KR" b="1" dirty="0"/>
            </a:br>
            <a:r>
              <a:rPr lang="ko-KR" altLang="en-US" b="1" dirty="0"/>
              <a:t>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숫자를 입력 받는다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input</a:t>
            </a:r>
            <a:r>
              <a:rPr lang="ko-KR" altLang="en-US" dirty="0"/>
              <a:t> 함수를 이용해서 숫자를 입력 받는다</a:t>
            </a:r>
            <a:r>
              <a:rPr lang="en-US" altLang="ko-KR" dirty="0"/>
              <a:t>.</a:t>
            </a:r>
          </a:p>
          <a:p>
            <a:pPr marL="358775" lvl="1" indent="-179388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입력된 숫자가 양수</a:t>
            </a:r>
            <a:r>
              <a:rPr lang="en-US" altLang="ko-KR" dirty="0"/>
              <a:t>, </a:t>
            </a:r>
            <a:r>
              <a:rPr lang="ko-KR" altLang="en-US" dirty="0"/>
              <a:t>음수</a:t>
            </a:r>
            <a:r>
              <a:rPr lang="en-US" altLang="ko-KR" dirty="0"/>
              <a:t>, 0</a:t>
            </a:r>
            <a:r>
              <a:rPr lang="ko-KR" altLang="en-US" dirty="0"/>
              <a:t> 인지 확인한다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num &gt; 0 : </a:t>
            </a:r>
            <a:r>
              <a:rPr lang="ko-KR" altLang="en-US" dirty="0"/>
              <a:t>양수</a:t>
            </a:r>
            <a:r>
              <a:rPr lang="en-US" altLang="ko-KR" dirty="0"/>
              <a:t>, num &lt; 0: </a:t>
            </a:r>
            <a:r>
              <a:rPr lang="ko-KR" altLang="en-US" dirty="0"/>
              <a:t>음수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</a:p>
          <a:p>
            <a:pPr marL="358775" lvl="1" indent="-179388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</a:t>
            </a:r>
            <a:r>
              <a:rPr lang="en-US" altLang="ko-KR" dirty="0"/>
              <a:t>1(num &gt; 0)</a:t>
            </a:r>
            <a:r>
              <a:rPr lang="ko-KR" altLang="en-US" dirty="0"/>
              <a:t>이 참인 경우</a:t>
            </a:r>
            <a:r>
              <a:rPr lang="en-US" altLang="ko-KR" dirty="0"/>
              <a:t>, </a:t>
            </a:r>
            <a:r>
              <a:rPr lang="ko-KR" altLang="en-US" dirty="0"/>
              <a:t>양수라고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if(num</a:t>
            </a:r>
            <a:r>
              <a:rPr lang="ko-KR" altLang="en-US" dirty="0"/>
              <a:t> </a:t>
            </a:r>
            <a:r>
              <a:rPr lang="en-US" altLang="ko-KR" dirty="0"/>
              <a:t>&gt; 0)</a:t>
            </a:r>
            <a:r>
              <a:rPr lang="ko-KR" altLang="en-US" dirty="0"/>
              <a:t>이 참이면</a:t>
            </a:r>
            <a:r>
              <a:rPr lang="en-US" altLang="ko-KR" dirty="0"/>
              <a:t>, </a:t>
            </a:r>
            <a:r>
              <a:rPr lang="ko-KR" altLang="en-US" dirty="0"/>
              <a:t>양수 출력</a:t>
            </a:r>
            <a:endParaRPr lang="en-US" altLang="ko-KR" dirty="0"/>
          </a:p>
          <a:p>
            <a:pPr marL="358775" lvl="1" indent="-179388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나머지 경우 중에서</a:t>
            </a:r>
            <a:r>
              <a:rPr lang="en-US" altLang="ko-KR" dirty="0"/>
              <a:t>, </a:t>
            </a:r>
            <a:r>
              <a:rPr lang="ko-KR" altLang="en-US" dirty="0"/>
              <a:t>조건문</a:t>
            </a:r>
            <a:r>
              <a:rPr lang="en-US" altLang="ko-KR" dirty="0"/>
              <a:t>2(num&lt; 0)</a:t>
            </a:r>
            <a:r>
              <a:rPr lang="ko-KR" altLang="en-US" dirty="0"/>
              <a:t>이 참인 경우</a:t>
            </a:r>
            <a:r>
              <a:rPr lang="en-US" altLang="ko-KR" dirty="0"/>
              <a:t>, </a:t>
            </a:r>
            <a:r>
              <a:rPr lang="ko-KR" altLang="en-US" dirty="0"/>
              <a:t>음수 출력한다</a:t>
            </a:r>
            <a:r>
              <a:rPr lang="en-US" altLang="ko-KR" dirty="0"/>
              <a:t>.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if(num</a:t>
            </a:r>
            <a:r>
              <a:rPr lang="ko-KR" altLang="en-US" dirty="0"/>
              <a:t> </a:t>
            </a:r>
            <a:r>
              <a:rPr lang="en-US" altLang="ko-KR" dirty="0"/>
              <a:t>&lt; 0) </a:t>
            </a:r>
            <a:r>
              <a:rPr lang="ko-KR" altLang="en-US" dirty="0"/>
              <a:t>이 참이면</a:t>
            </a:r>
            <a:r>
              <a:rPr lang="en-US" altLang="ko-KR" dirty="0"/>
              <a:t>, </a:t>
            </a:r>
            <a:r>
              <a:rPr lang="ko-KR" altLang="en-US" dirty="0"/>
              <a:t>음수 출력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121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중첩 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r>
              <a:rPr lang="ko-KR" altLang="en-US" b="1" dirty="0"/>
              <a:t>숫자를 입력 받고</a:t>
            </a:r>
            <a:r>
              <a:rPr lang="en-US" altLang="ko-KR" b="1" dirty="0"/>
              <a:t>, </a:t>
            </a:r>
            <a:r>
              <a:rPr lang="ko-KR" altLang="en-US" b="1" dirty="0"/>
              <a:t>숫자의 종류</a:t>
            </a:r>
            <a:r>
              <a:rPr lang="en-US" altLang="ko-KR" b="1" dirty="0"/>
              <a:t>(</a:t>
            </a:r>
            <a:r>
              <a:rPr lang="ko-KR" altLang="en-US" b="1" dirty="0"/>
              <a:t>양수</a:t>
            </a:r>
            <a:r>
              <a:rPr lang="en-US" altLang="ko-KR" b="1" dirty="0"/>
              <a:t>, </a:t>
            </a:r>
            <a:r>
              <a:rPr lang="ko-KR" altLang="en-US" b="1" dirty="0"/>
              <a:t>음수</a:t>
            </a:r>
            <a:r>
              <a:rPr lang="en-US" altLang="ko-KR" b="1" dirty="0"/>
              <a:t>, 0)</a:t>
            </a:r>
            <a:r>
              <a:rPr lang="ko-KR" altLang="en-US" b="1" dirty="0"/>
              <a:t>를 구분하는 </a:t>
            </a:r>
            <a:br>
              <a:rPr lang="en-US" altLang="ko-KR" b="1" dirty="0"/>
            </a:br>
            <a:r>
              <a:rPr lang="ko-KR" altLang="en-US" b="1" dirty="0"/>
              <a:t>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ko-KR" altLang="en-US" sz="1800" dirty="0"/>
              <a:t>알고리즘</a:t>
            </a:r>
            <a:r>
              <a:rPr lang="en-US" altLang="ko-KR" sz="1800" dirty="0"/>
              <a:t>(</a:t>
            </a:r>
            <a:r>
              <a:rPr lang="ko-KR" altLang="en-US" sz="1800" dirty="0"/>
              <a:t>순서도</a:t>
            </a:r>
            <a:r>
              <a:rPr lang="en-US" altLang="ko-KR" sz="1800" dirty="0"/>
              <a:t>)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7E80601-5947-037C-5270-5D2CA599E112}"/>
              </a:ext>
            </a:extLst>
          </p:cNvPr>
          <p:cNvGrpSpPr/>
          <p:nvPr/>
        </p:nvGrpSpPr>
        <p:grpSpPr>
          <a:xfrm>
            <a:off x="1952662" y="2449687"/>
            <a:ext cx="6869768" cy="3540410"/>
            <a:chOff x="129819" y="2524570"/>
            <a:chExt cx="6869768" cy="35404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F4177A-17F8-78ED-02B6-8BC3CAEC576A}"/>
                </a:ext>
              </a:extLst>
            </p:cNvPr>
            <p:cNvSpPr/>
            <p:nvPr/>
          </p:nvSpPr>
          <p:spPr>
            <a:xfrm>
              <a:off x="452758" y="3085615"/>
              <a:ext cx="3617057" cy="5218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num</a:t>
              </a:r>
              <a:r>
                <a:rPr lang="ko-KR" altLang="en-US" dirty="0">
                  <a:solidFill>
                    <a:schemeClr val="tx1"/>
                  </a:solidFill>
                </a:rPr>
                <a:t>을 입력 받는다</a:t>
              </a:r>
            </a:p>
          </p:txBody>
        </p:sp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0B54EBF7-B292-8EF4-296E-8FF477F868D6}"/>
                </a:ext>
              </a:extLst>
            </p:cNvPr>
            <p:cNvSpPr/>
            <p:nvPr/>
          </p:nvSpPr>
          <p:spPr>
            <a:xfrm>
              <a:off x="1361649" y="2524570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63E16F-307F-A6B1-0F25-8DFE834DF7B3}"/>
                </a:ext>
              </a:extLst>
            </p:cNvPr>
            <p:cNvSpPr/>
            <p:nvPr/>
          </p:nvSpPr>
          <p:spPr>
            <a:xfrm>
              <a:off x="129819" y="4620000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양수 출력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186769-B468-3909-9F28-95C21337185A}"/>
                </a:ext>
              </a:extLst>
            </p:cNvPr>
            <p:cNvSpPr/>
            <p:nvPr/>
          </p:nvSpPr>
          <p:spPr>
            <a:xfrm>
              <a:off x="2119521" y="4923354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음수 출력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A7209ED5-ED5A-F567-5D59-FAF2AE01AA1D}"/>
                </a:ext>
              </a:extLst>
            </p:cNvPr>
            <p:cNvSpPr/>
            <p:nvPr/>
          </p:nvSpPr>
          <p:spPr>
            <a:xfrm>
              <a:off x="1296013" y="5709441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종료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07C203-DEF6-2915-37ED-9A20C1475260}"/>
                </a:ext>
              </a:extLst>
            </p:cNvPr>
            <p:cNvGrpSpPr/>
            <p:nvPr/>
          </p:nvGrpSpPr>
          <p:grpSpPr>
            <a:xfrm>
              <a:off x="1215933" y="3772731"/>
              <a:ext cx="2090709" cy="629556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" name="순서도: 판단 18">
                <a:extLst>
                  <a:ext uri="{FF2B5EF4-FFF2-40B4-BE49-F238E27FC236}">
                    <a16:creationId xmlns:a16="http://schemas.microsoft.com/office/drawing/2014/main" id="{6434EB21-C0B2-F5CB-BA43-8D43B63061DF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9CEA5-356B-9143-EB15-DF3C7C185FA3}"/>
                  </a:ext>
                </a:extLst>
              </p:cNvPr>
              <p:cNvSpPr txBox="1"/>
              <p:nvPr/>
            </p:nvSpPr>
            <p:spPr>
              <a:xfrm>
                <a:off x="1708240" y="3836266"/>
                <a:ext cx="945455" cy="397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&gt; 0</a:t>
                </a:r>
                <a:endParaRPr lang="ko-KR" altLang="en-US" dirty="0"/>
              </a:p>
            </p:txBody>
          </p:sp>
        </p:grp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F3BFC79D-E0DE-17F2-E148-1668CC81F2B3}"/>
                </a:ext>
              </a:extLst>
            </p:cNvPr>
            <p:cNvCxnSpPr>
              <a:cxnSpLocks/>
              <a:stCxn id="19" idx="3"/>
              <a:endCxn id="28" idx="0"/>
            </p:cNvCxnSpPr>
            <p:nvPr/>
          </p:nvCxnSpPr>
          <p:spPr>
            <a:xfrm>
              <a:off x="3306642" y="4087509"/>
              <a:ext cx="1085927" cy="171105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D0760188-9FA7-F689-F963-1761A6B92888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rot="10800000" flipV="1">
              <a:off x="1004117" y="4087508"/>
              <a:ext cx="211817" cy="532491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45F0628-2B12-F8E3-8D02-A049ECBE364B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2261287" y="2880109"/>
              <a:ext cx="0" cy="20550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F360EF1-0ADB-CB2D-7ED4-BA1B3E88EAAD}"/>
                </a:ext>
              </a:extLst>
            </p:cNvPr>
            <p:cNvCxnSpPr>
              <a:cxnSpLocks/>
              <a:stCxn id="8" idx="2"/>
              <a:endCxn id="19" idx="0"/>
            </p:cNvCxnSpPr>
            <p:nvPr/>
          </p:nvCxnSpPr>
          <p:spPr>
            <a:xfrm>
              <a:off x="2261287" y="3607455"/>
              <a:ext cx="1" cy="16527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A1388CC-6583-8AB6-521B-74CD5214BCDD}"/>
                </a:ext>
              </a:extLst>
            </p:cNvPr>
            <p:cNvCxnSpPr>
              <a:cxnSpLocks/>
              <a:stCxn id="22" idx="2"/>
              <a:endCxn id="11" idx="0"/>
            </p:cNvCxnSpPr>
            <p:nvPr/>
          </p:nvCxnSpPr>
          <p:spPr>
            <a:xfrm rot="5400000">
              <a:off x="2462612" y="5178235"/>
              <a:ext cx="264246" cy="798167"/>
            </a:xfrm>
            <a:prstGeom prst="bentConnector3">
              <a:avLst>
                <a:gd name="adj1" fmla="val 3129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5F7A142D-82C3-CE7F-707D-76BDE9051D23}"/>
                </a:ext>
              </a:extLst>
            </p:cNvPr>
            <p:cNvCxnSpPr>
              <a:cxnSpLocks/>
              <a:stCxn id="21" idx="2"/>
              <a:endCxn id="11" idx="0"/>
            </p:cNvCxnSpPr>
            <p:nvPr/>
          </p:nvCxnSpPr>
          <p:spPr>
            <a:xfrm rot="16200000" flipH="1">
              <a:off x="1316083" y="4829873"/>
              <a:ext cx="567600" cy="1191535"/>
            </a:xfrm>
            <a:prstGeom prst="bentConnector3">
              <a:avLst>
                <a:gd name="adj1" fmla="val 6850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C748CE-E632-6A84-8188-EE598AB409CB}"/>
                </a:ext>
              </a:extLst>
            </p:cNvPr>
            <p:cNvSpPr txBox="1"/>
            <p:nvPr/>
          </p:nvSpPr>
          <p:spPr>
            <a:xfrm>
              <a:off x="629722" y="4087507"/>
              <a:ext cx="426063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6419B-04A8-4889-29DE-B1A90D7959DE}"/>
                </a:ext>
              </a:extLst>
            </p:cNvPr>
            <p:cNvSpPr txBox="1"/>
            <p:nvPr/>
          </p:nvSpPr>
          <p:spPr>
            <a:xfrm>
              <a:off x="3242140" y="3784357"/>
              <a:ext cx="662766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78B1631-041D-D832-7A16-EE6780FF17CC}"/>
                </a:ext>
              </a:extLst>
            </p:cNvPr>
            <p:cNvGrpSpPr/>
            <p:nvPr/>
          </p:nvGrpSpPr>
          <p:grpSpPr>
            <a:xfrm>
              <a:off x="3347214" y="4258614"/>
              <a:ext cx="2090709" cy="629556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" name="순서도: 판단 27">
                <a:extLst>
                  <a:ext uri="{FF2B5EF4-FFF2-40B4-BE49-F238E27FC236}">
                    <a16:creationId xmlns:a16="http://schemas.microsoft.com/office/drawing/2014/main" id="{726DEE9B-4706-7A06-366B-FA479BB867BC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074B1B-A6E1-B8DB-E013-C811B16FEC74}"/>
                  </a:ext>
                </a:extLst>
              </p:cNvPr>
              <p:cNvSpPr txBox="1"/>
              <p:nvPr/>
            </p:nvSpPr>
            <p:spPr>
              <a:xfrm>
                <a:off x="1708240" y="3836266"/>
                <a:ext cx="945455" cy="397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&lt; 0</a:t>
                </a:r>
                <a:endParaRPr lang="ko-KR" altLang="en-US" dirty="0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288A4-CEFD-B131-2C72-DC273F85BC11}"/>
                </a:ext>
              </a:extLst>
            </p:cNvPr>
            <p:cNvSpPr/>
            <p:nvPr/>
          </p:nvSpPr>
          <p:spPr>
            <a:xfrm>
              <a:off x="5250994" y="4837706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 </a:t>
              </a:r>
              <a:r>
                <a:rPr lang="ko-KR" altLang="en-US" dirty="0">
                  <a:solidFill>
                    <a:schemeClr val="tx1"/>
                  </a:solidFill>
                </a:rPr>
                <a:t>출력</a:t>
              </a: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0DC3848-B94B-49DD-B978-2ADAE7D2CBFB}"/>
                </a:ext>
              </a:extLst>
            </p:cNvPr>
            <p:cNvCxnSpPr>
              <a:cxnSpLocks/>
              <a:stCxn id="28" idx="3"/>
              <a:endCxn id="34" idx="0"/>
            </p:cNvCxnSpPr>
            <p:nvPr/>
          </p:nvCxnSpPr>
          <p:spPr>
            <a:xfrm>
              <a:off x="5437923" y="4573392"/>
              <a:ext cx="687368" cy="264314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461A5A6D-3BBA-8915-DB69-224C451042C3}"/>
                </a:ext>
              </a:extLst>
            </p:cNvPr>
            <p:cNvCxnSpPr>
              <a:cxnSpLocks/>
              <a:stCxn id="28" idx="1"/>
              <a:endCxn id="22" idx="0"/>
            </p:cNvCxnSpPr>
            <p:nvPr/>
          </p:nvCxnSpPr>
          <p:spPr>
            <a:xfrm rot="10800000" flipV="1">
              <a:off x="2993818" y="4573392"/>
              <a:ext cx="353396" cy="349962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B7FF2713-80EA-6871-FA21-E871B4A78A76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 rot="5400000">
              <a:off x="3985524" y="3569674"/>
              <a:ext cx="349894" cy="3929640"/>
            </a:xfrm>
            <a:prstGeom prst="bentConnector3">
              <a:avLst>
                <a:gd name="adj1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47CAE1-719E-A724-80F1-2E4A00924DF5}"/>
                </a:ext>
              </a:extLst>
            </p:cNvPr>
            <p:cNvSpPr txBox="1"/>
            <p:nvPr/>
          </p:nvSpPr>
          <p:spPr>
            <a:xfrm>
              <a:off x="5513201" y="4238665"/>
              <a:ext cx="662766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57C59B-5CB3-DC21-34F2-D3B9FB283793}"/>
                </a:ext>
              </a:extLst>
            </p:cNvPr>
            <p:cNvSpPr txBox="1"/>
            <p:nvPr/>
          </p:nvSpPr>
          <p:spPr>
            <a:xfrm>
              <a:off x="2974033" y="4560773"/>
              <a:ext cx="426063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579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중첩 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숫자를 입력 받고</a:t>
            </a:r>
            <a:r>
              <a:rPr lang="en-US" altLang="ko-KR" b="1" dirty="0"/>
              <a:t>, </a:t>
            </a:r>
            <a:r>
              <a:rPr lang="ko-KR" altLang="en-US" b="1" dirty="0"/>
              <a:t>숫자의 종류</a:t>
            </a:r>
            <a:r>
              <a:rPr lang="en-US" altLang="ko-KR" b="1" dirty="0"/>
              <a:t>(</a:t>
            </a:r>
            <a:r>
              <a:rPr lang="ko-KR" altLang="en-US" b="1" dirty="0"/>
              <a:t>양수</a:t>
            </a:r>
            <a:r>
              <a:rPr lang="en-US" altLang="ko-KR" b="1" dirty="0"/>
              <a:t>, </a:t>
            </a:r>
            <a:r>
              <a:rPr lang="ko-KR" altLang="en-US" b="1" dirty="0"/>
              <a:t>음수</a:t>
            </a:r>
            <a:r>
              <a:rPr lang="en-US" altLang="ko-KR" b="1" dirty="0"/>
              <a:t>, 0)</a:t>
            </a:r>
            <a:r>
              <a:rPr lang="ko-KR" altLang="en-US" b="1" dirty="0"/>
              <a:t>를 구분하는 </a:t>
            </a:r>
            <a:br>
              <a:rPr lang="en-US" altLang="ko-KR" b="1" dirty="0"/>
            </a:br>
            <a:r>
              <a:rPr lang="ko-KR" altLang="en-US" b="1" dirty="0"/>
              <a:t>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538163" lvl="1" indent="-179388"/>
            <a:r>
              <a:rPr lang="ko-KR" altLang="en-US" sz="1800" dirty="0"/>
              <a:t>소스 코드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23B4EF-48F6-57B8-25F1-BB3C1CC5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4" y="2971027"/>
            <a:ext cx="35242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조건문이란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en-US" altLang="ko-KR" b="1" dirty="0">
                <a:solidFill>
                  <a:srgbClr val="0432FF"/>
                </a:solidFill>
              </a:rPr>
              <a:t>3</a:t>
            </a:r>
            <a:r>
              <a:rPr lang="ko-KR" altLang="en-US" b="1" dirty="0">
                <a:solidFill>
                  <a:srgbClr val="0432FF"/>
                </a:solidFill>
              </a:rPr>
              <a:t>가지의 기본 제어구조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358775" lvl="1" indent="-179388"/>
            <a:r>
              <a:rPr lang="ko-KR" altLang="en-US" dirty="0"/>
              <a:t>순차</a:t>
            </a:r>
            <a:r>
              <a:rPr lang="en-US" altLang="ko-KR" dirty="0"/>
              <a:t>(Sequence)</a:t>
            </a:r>
            <a:r>
              <a:rPr lang="ko-KR" altLang="en-US" dirty="0"/>
              <a:t> 구조</a:t>
            </a:r>
            <a:r>
              <a:rPr lang="en-US" altLang="ko-KR" dirty="0"/>
              <a:t>:  </a:t>
            </a:r>
            <a:r>
              <a:rPr lang="ko-KR" altLang="en-US" dirty="0"/>
              <a:t>명령어들이 순서대로 실행되는 구조</a:t>
            </a:r>
            <a:endParaRPr lang="en-US" altLang="ko-KR" dirty="0"/>
          </a:p>
          <a:p>
            <a:pPr marL="358775" lvl="1" indent="-179388"/>
            <a:r>
              <a:rPr lang="ko-KR" altLang="en-US" dirty="0"/>
              <a:t>선택</a:t>
            </a:r>
            <a:r>
              <a:rPr lang="en-US" altLang="ko-KR" dirty="0"/>
              <a:t>(Selection)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여러 개 중에서 하나의 명령어를 선택하여 실행되는 구조</a:t>
            </a:r>
            <a:endParaRPr lang="en-US" altLang="ko-KR" dirty="0"/>
          </a:p>
          <a:p>
            <a:pPr marL="358775" lvl="1" indent="-179388"/>
            <a:r>
              <a:rPr lang="ko-KR" altLang="en-US" dirty="0"/>
              <a:t>반복</a:t>
            </a:r>
            <a:r>
              <a:rPr lang="en-US" altLang="ko-KR" dirty="0"/>
              <a:t>(iteration) </a:t>
            </a:r>
            <a:r>
              <a:rPr lang="ko-KR" altLang="en-US" dirty="0"/>
              <a:t>구조</a:t>
            </a:r>
            <a:r>
              <a:rPr lang="en-US" altLang="ko-KR" dirty="0"/>
              <a:t>: </a:t>
            </a:r>
            <a:r>
              <a:rPr lang="ko-KR" altLang="en-US" dirty="0"/>
              <a:t>동일한 명령어가 반복되면서 실행되는 구조</a:t>
            </a:r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4AEB79-6516-58F6-772A-CD90A7583CA2}"/>
              </a:ext>
            </a:extLst>
          </p:cNvPr>
          <p:cNvGrpSpPr/>
          <p:nvPr/>
        </p:nvGrpSpPr>
        <p:grpSpPr>
          <a:xfrm>
            <a:off x="433053" y="2887644"/>
            <a:ext cx="1550774" cy="3205522"/>
            <a:chOff x="691978" y="2877501"/>
            <a:chExt cx="1550774" cy="320552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04E2D0-BF26-3A85-6E2C-DF3BC4E65CB0}"/>
                </a:ext>
              </a:extLst>
            </p:cNvPr>
            <p:cNvGrpSpPr/>
            <p:nvPr/>
          </p:nvGrpSpPr>
          <p:grpSpPr>
            <a:xfrm>
              <a:off x="691978" y="2877501"/>
              <a:ext cx="1550774" cy="2836190"/>
              <a:chOff x="691978" y="2877501"/>
              <a:chExt cx="1550774" cy="283619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7CCF738-BE3B-3E58-9248-85F3773DCC37}"/>
                  </a:ext>
                </a:extLst>
              </p:cNvPr>
              <p:cNvSpPr/>
              <p:nvPr/>
            </p:nvSpPr>
            <p:spPr>
              <a:xfrm>
                <a:off x="691979" y="3225113"/>
                <a:ext cx="1550773" cy="4819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명령문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73E7167-E8A6-6946-01E1-FCD6587A5A4E}"/>
                  </a:ext>
                </a:extLst>
              </p:cNvPr>
              <p:cNvSpPr/>
              <p:nvPr/>
            </p:nvSpPr>
            <p:spPr>
              <a:xfrm>
                <a:off x="691979" y="4054639"/>
                <a:ext cx="1550773" cy="4819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명령문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45F1A3F-C217-7C6F-29D0-F22963606FD6}"/>
                  </a:ext>
                </a:extLst>
              </p:cNvPr>
              <p:cNvSpPr/>
              <p:nvPr/>
            </p:nvSpPr>
            <p:spPr>
              <a:xfrm>
                <a:off x="691978" y="4884165"/>
                <a:ext cx="1550773" cy="4819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명령문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12F59D9D-9E3A-F5F5-416B-BA5143049BBC}"/>
                  </a:ext>
                </a:extLst>
              </p:cNvPr>
              <p:cNvCxnSpPr>
                <a:stCxn id="6" idx="2"/>
                <a:endCxn id="7" idx="0"/>
              </p:cNvCxnSpPr>
              <p:nvPr/>
            </p:nvCxnSpPr>
            <p:spPr>
              <a:xfrm>
                <a:off x="1467366" y="3707027"/>
                <a:ext cx="0" cy="34761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A75D019-BE0F-2F82-46C6-729974DC6F98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 flipH="1">
                <a:off x="1467365" y="4536553"/>
                <a:ext cx="1" cy="34761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B37C822-7FE7-BF9C-92FE-6220358B4408}"/>
                  </a:ext>
                </a:extLst>
              </p:cNvPr>
              <p:cNvCxnSpPr/>
              <p:nvPr/>
            </p:nvCxnSpPr>
            <p:spPr>
              <a:xfrm>
                <a:off x="1467364" y="2877501"/>
                <a:ext cx="0" cy="34761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16F6E5F-718E-D8FF-BAF6-F9257C3E7B8E}"/>
                  </a:ext>
                </a:extLst>
              </p:cNvPr>
              <p:cNvCxnSpPr/>
              <p:nvPr/>
            </p:nvCxnSpPr>
            <p:spPr>
              <a:xfrm>
                <a:off x="1467364" y="5366079"/>
                <a:ext cx="0" cy="347612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34563D-8B66-5693-BC71-3C8B11EA90C0}"/>
                </a:ext>
              </a:extLst>
            </p:cNvPr>
            <p:cNvSpPr txBox="1"/>
            <p:nvPr/>
          </p:nvSpPr>
          <p:spPr>
            <a:xfrm>
              <a:off x="746654" y="5713691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순차 구조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CDEFDD3-F5B2-EBB4-E5F6-CF0F29A0FB1F}"/>
              </a:ext>
            </a:extLst>
          </p:cNvPr>
          <p:cNvGrpSpPr/>
          <p:nvPr/>
        </p:nvGrpSpPr>
        <p:grpSpPr>
          <a:xfrm>
            <a:off x="2708149" y="2935525"/>
            <a:ext cx="3489159" cy="3109760"/>
            <a:chOff x="3329987" y="3009305"/>
            <a:chExt cx="3489159" cy="310976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3F5C716-1D42-715D-35E1-7306BE36B259}"/>
                </a:ext>
              </a:extLst>
            </p:cNvPr>
            <p:cNvSpPr/>
            <p:nvPr/>
          </p:nvSpPr>
          <p:spPr>
            <a:xfrm>
              <a:off x="5268373" y="4853023"/>
              <a:ext cx="1550773" cy="4819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명령문 </a:t>
              </a:r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0B10E4D-9C86-EC87-8AF0-08F433CA6C1E}"/>
                </a:ext>
              </a:extLst>
            </p:cNvPr>
            <p:cNvSpPr/>
            <p:nvPr/>
          </p:nvSpPr>
          <p:spPr>
            <a:xfrm>
              <a:off x="3401988" y="4836017"/>
              <a:ext cx="1550773" cy="4819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명령문 </a:t>
              </a:r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278242B-C10B-F995-7BC9-14B25FFD4E2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182603" y="3009305"/>
              <a:ext cx="0" cy="38978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47DD18F-3B65-A77A-9952-60F6C9B5A159}"/>
                </a:ext>
              </a:extLst>
            </p:cNvPr>
            <p:cNvCxnSpPr/>
            <p:nvPr/>
          </p:nvCxnSpPr>
          <p:spPr>
            <a:xfrm>
              <a:off x="4172145" y="5334937"/>
              <a:ext cx="0" cy="347612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DBCFF1-F009-4A10-6477-7C50760F7D3C}"/>
                </a:ext>
              </a:extLst>
            </p:cNvPr>
            <p:cNvSpPr txBox="1"/>
            <p:nvPr/>
          </p:nvSpPr>
          <p:spPr>
            <a:xfrm>
              <a:off x="4314509" y="5749733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선택 구조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75B3A72-A6D7-E3DC-1BE9-10AA36375EBA}"/>
                </a:ext>
              </a:extLst>
            </p:cNvPr>
            <p:cNvSpPr/>
            <p:nvPr/>
          </p:nvSpPr>
          <p:spPr>
            <a:xfrm>
              <a:off x="3329987" y="3399085"/>
              <a:ext cx="1705232" cy="826035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0EAA9EE-0B93-3F98-C307-35975AB1C03E}"/>
                </a:ext>
              </a:extLst>
            </p:cNvPr>
            <p:cNvCxnSpPr>
              <a:cxnSpLocks/>
              <a:stCxn id="46" idx="2"/>
              <a:endCxn id="26" idx="0"/>
            </p:cNvCxnSpPr>
            <p:nvPr/>
          </p:nvCxnSpPr>
          <p:spPr>
            <a:xfrm flipH="1">
              <a:off x="4177375" y="4225120"/>
              <a:ext cx="5228" cy="610897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B22458FE-EE68-5518-1240-855ACAD2E0FD}"/>
                </a:ext>
              </a:extLst>
            </p:cNvPr>
            <p:cNvCxnSpPr>
              <a:stCxn id="46" idx="3"/>
              <a:endCxn id="25" idx="0"/>
            </p:cNvCxnSpPr>
            <p:nvPr/>
          </p:nvCxnSpPr>
          <p:spPr>
            <a:xfrm>
              <a:off x="5035219" y="3812103"/>
              <a:ext cx="1008541" cy="1040920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D5EB707-3911-1890-6319-6161546953B0}"/>
                </a:ext>
              </a:extLst>
            </p:cNvPr>
            <p:cNvCxnSpPr>
              <a:stCxn id="25" idx="2"/>
            </p:cNvCxnSpPr>
            <p:nvPr/>
          </p:nvCxnSpPr>
          <p:spPr>
            <a:xfrm rot="5400000">
              <a:off x="5036754" y="4490877"/>
              <a:ext cx="162946" cy="1851067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D8C432-7F84-9F38-3020-0903D456ED9D}"/>
                </a:ext>
              </a:extLst>
            </p:cNvPr>
            <p:cNvSpPr txBox="1"/>
            <p:nvPr/>
          </p:nvSpPr>
          <p:spPr>
            <a:xfrm>
              <a:off x="4232028" y="42227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참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EC5942-144D-5234-664F-B9A32E76AE11}"/>
                </a:ext>
              </a:extLst>
            </p:cNvPr>
            <p:cNvSpPr txBox="1"/>
            <p:nvPr/>
          </p:nvSpPr>
          <p:spPr>
            <a:xfrm>
              <a:off x="4905444" y="3812102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거짓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BDBD0DD-3ABA-585E-58F3-3D5AA5906D1E}"/>
              </a:ext>
            </a:extLst>
          </p:cNvPr>
          <p:cNvGrpSpPr/>
          <p:nvPr/>
        </p:nvGrpSpPr>
        <p:grpSpPr>
          <a:xfrm>
            <a:off x="6921630" y="2936361"/>
            <a:ext cx="1963691" cy="3108089"/>
            <a:chOff x="6823234" y="2929764"/>
            <a:chExt cx="1963691" cy="310808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213F3B-5A2A-BEBF-4C22-262054550C7C}"/>
                </a:ext>
              </a:extLst>
            </p:cNvPr>
            <p:cNvSpPr txBox="1"/>
            <p:nvPr/>
          </p:nvSpPr>
          <p:spPr>
            <a:xfrm>
              <a:off x="7084369" y="5668521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순차 구조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6CB8357-B2C8-F753-D400-7EF850481C89}"/>
                </a:ext>
              </a:extLst>
            </p:cNvPr>
            <p:cNvGrpSpPr/>
            <p:nvPr/>
          </p:nvGrpSpPr>
          <p:grpSpPr>
            <a:xfrm>
              <a:off x="6823234" y="2929764"/>
              <a:ext cx="1963691" cy="2566973"/>
              <a:chOff x="6940429" y="2977978"/>
              <a:chExt cx="1963691" cy="2566973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9FE765C-DA04-546D-4EF5-423111C8C70B}"/>
                  </a:ext>
                </a:extLst>
              </p:cNvPr>
              <p:cNvSpPr/>
              <p:nvPr/>
            </p:nvSpPr>
            <p:spPr>
              <a:xfrm>
                <a:off x="7017659" y="4668357"/>
                <a:ext cx="1550773" cy="48191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명령문</a:t>
                </a: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DEDAFD1-B2DA-7D08-722B-6B3ECC0AF34C}"/>
                  </a:ext>
                </a:extLst>
              </p:cNvPr>
              <p:cNvCxnSpPr>
                <a:cxnSpLocks/>
                <a:stCxn id="63" idx="2"/>
                <a:endCxn id="36" idx="0"/>
              </p:cNvCxnSpPr>
              <p:nvPr/>
            </p:nvCxnSpPr>
            <p:spPr>
              <a:xfrm>
                <a:off x="7793045" y="4101893"/>
                <a:ext cx="1" cy="566464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093F2959-37EA-9667-063D-1599FD8675AF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>
                <a:off x="7793045" y="2977978"/>
                <a:ext cx="0" cy="29788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순서도: 판단 62">
                <a:extLst>
                  <a:ext uri="{FF2B5EF4-FFF2-40B4-BE49-F238E27FC236}">
                    <a16:creationId xmlns:a16="http://schemas.microsoft.com/office/drawing/2014/main" id="{110B9DA0-B96D-AC25-062D-3019C186C61C}"/>
                  </a:ext>
                </a:extLst>
              </p:cNvPr>
              <p:cNvSpPr/>
              <p:nvPr/>
            </p:nvSpPr>
            <p:spPr>
              <a:xfrm>
                <a:off x="6940429" y="3275858"/>
                <a:ext cx="1705232" cy="826035"/>
              </a:xfrm>
              <a:prstGeom prst="flowChartDecisio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4" name="연결선: 꺾임 63">
                <a:extLst>
                  <a:ext uri="{FF2B5EF4-FFF2-40B4-BE49-F238E27FC236}">
                    <a16:creationId xmlns:a16="http://schemas.microsoft.com/office/drawing/2014/main" id="{BBEEBAED-3962-9BFD-192E-AE59C0EEF8AD}"/>
                  </a:ext>
                </a:extLst>
              </p:cNvPr>
              <p:cNvCxnSpPr>
                <a:cxnSpLocks/>
                <a:stCxn id="36" idx="1"/>
                <a:endCxn id="63" idx="1"/>
              </p:cNvCxnSpPr>
              <p:nvPr/>
            </p:nvCxnSpPr>
            <p:spPr>
              <a:xfrm rot="10800000">
                <a:off x="6940429" y="3688876"/>
                <a:ext cx="77230" cy="1220438"/>
              </a:xfrm>
              <a:prstGeom prst="bentConnector3">
                <a:avLst>
                  <a:gd name="adj1" fmla="val 395999"/>
                </a:avLst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연결선: 꺾임 66">
                <a:extLst>
                  <a:ext uri="{FF2B5EF4-FFF2-40B4-BE49-F238E27FC236}">
                    <a16:creationId xmlns:a16="http://schemas.microsoft.com/office/drawing/2014/main" id="{CE51B914-5A5B-2B32-5F07-8CC0B90B4777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8645661" y="3688876"/>
                <a:ext cx="223066" cy="1856075"/>
              </a:xfrm>
              <a:prstGeom prst="bentConnector2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F315857-0980-CAE6-EA7F-9859B2F85C5E}"/>
                  </a:ext>
                </a:extLst>
              </p:cNvPr>
              <p:cNvSpPr txBox="1"/>
              <p:nvPr/>
            </p:nvSpPr>
            <p:spPr>
              <a:xfrm>
                <a:off x="7377547" y="4091033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참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C9AFFB3-F278-D83A-93D5-D4B2CF97865D}"/>
                  </a:ext>
                </a:extLst>
              </p:cNvPr>
              <p:cNvSpPr txBox="1"/>
              <p:nvPr/>
            </p:nvSpPr>
            <p:spPr>
              <a:xfrm>
                <a:off x="8257789" y="37738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거짓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BF61-C997-8647-EA89-BD0DCF46CE20}"/>
              </a:ext>
            </a:extLst>
          </p:cNvPr>
          <p:cNvSpPr txBox="1"/>
          <p:nvPr/>
        </p:nvSpPr>
        <p:spPr>
          <a:xfrm>
            <a:off x="2760247" y="3530419"/>
            <a:ext cx="15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조건식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32881-DB3A-64E9-6C53-0B665A00CE4E}"/>
              </a:ext>
            </a:extLst>
          </p:cNvPr>
          <p:cNvSpPr txBox="1"/>
          <p:nvPr/>
        </p:nvSpPr>
        <p:spPr>
          <a:xfrm>
            <a:off x="6998860" y="3461715"/>
            <a:ext cx="15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조건식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8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두 개이상의 조건으로 나뉘는 경우 </a:t>
            </a:r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조건문을 사용한다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조건문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else</a:t>
            </a:r>
            <a:r>
              <a:rPr lang="ko-KR" altLang="en-US" dirty="0"/>
              <a:t>를 사용하지 않을 수도 있다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417FB-F5E4-9B45-5B08-5A04A597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92" y="2766369"/>
            <a:ext cx="3524250" cy="1428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0A1F7A-E0CD-5DD1-0D4C-3BF9DC62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92" y="4672914"/>
            <a:ext cx="3524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7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r>
              <a:rPr lang="ko-KR" altLang="en-US" b="1" dirty="0">
                <a:solidFill>
                  <a:srgbClr val="0432FF"/>
                </a:solidFill>
              </a:rPr>
              <a:t>숫자를 입력 받고</a:t>
            </a:r>
            <a:r>
              <a:rPr lang="en-US" altLang="ko-KR" b="1" dirty="0">
                <a:solidFill>
                  <a:srgbClr val="0432FF"/>
                </a:solidFill>
              </a:rPr>
              <a:t>, </a:t>
            </a:r>
            <a:r>
              <a:rPr lang="ko-KR" altLang="en-US" b="1" dirty="0">
                <a:solidFill>
                  <a:srgbClr val="0432FF"/>
                </a:solidFill>
              </a:rPr>
              <a:t>숫자의 종류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양수</a:t>
            </a:r>
            <a:r>
              <a:rPr lang="en-US" altLang="ko-KR" b="1" dirty="0">
                <a:solidFill>
                  <a:srgbClr val="0432FF"/>
                </a:solidFill>
              </a:rPr>
              <a:t>, </a:t>
            </a:r>
            <a:r>
              <a:rPr lang="ko-KR" altLang="en-US" b="1" dirty="0">
                <a:solidFill>
                  <a:srgbClr val="0432FF"/>
                </a:solidFill>
              </a:rPr>
              <a:t>음수</a:t>
            </a:r>
            <a:r>
              <a:rPr lang="en-US" altLang="ko-KR" b="1" dirty="0">
                <a:solidFill>
                  <a:srgbClr val="0432FF"/>
                </a:solidFill>
              </a:rPr>
              <a:t>, 0)</a:t>
            </a:r>
            <a:r>
              <a:rPr lang="ko-KR" altLang="en-US" b="1" dirty="0">
                <a:solidFill>
                  <a:srgbClr val="0432FF"/>
                </a:solidFill>
              </a:rPr>
              <a:t>를 구분하는 </a:t>
            </a:r>
            <a:br>
              <a:rPr lang="en-US" altLang="ko-KR" b="1" dirty="0">
                <a:solidFill>
                  <a:srgbClr val="0432FF"/>
                </a:solidFill>
              </a:rPr>
            </a:br>
            <a:r>
              <a:rPr lang="ko-KR" altLang="en-US" b="1" dirty="0">
                <a:solidFill>
                  <a:srgbClr val="0432FF"/>
                </a:solidFill>
              </a:rPr>
              <a:t>프로그램을 </a:t>
            </a:r>
            <a:r>
              <a:rPr lang="ko-KR" altLang="en-US" b="1" dirty="0" err="1">
                <a:solidFill>
                  <a:srgbClr val="0432FF"/>
                </a:solidFill>
              </a:rPr>
              <a:t>만드시오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숫자를 입력 받는다</a:t>
            </a:r>
            <a:endParaRPr lang="en-US" altLang="ko-KR" dirty="0"/>
          </a:p>
          <a:p>
            <a:pPr lvl="2"/>
            <a:r>
              <a:rPr lang="en-US" altLang="ko-KR" dirty="0"/>
              <a:t>input</a:t>
            </a:r>
            <a:r>
              <a:rPr lang="ko-KR" altLang="en-US" dirty="0"/>
              <a:t> 함수를 이용해서 숫자를 입력 받는다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입력된 숫자가 양수</a:t>
            </a:r>
            <a:r>
              <a:rPr lang="en-US" altLang="ko-KR" dirty="0"/>
              <a:t>, </a:t>
            </a:r>
            <a:r>
              <a:rPr lang="ko-KR" altLang="en-US" dirty="0"/>
              <a:t>음수</a:t>
            </a:r>
            <a:r>
              <a:rPr lang="en-US" altLang="ko-KR" dirty="0"/>
              <a:t>, 0</a:t>
            </a:r>
            <a:r>
              <a:rPr lang="ko-KR" altLang="en-US" dirty="0"/>
              <a:t> 인지 확인한다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num &gt; 0 : </a:t>
            </a:r>
            <a:r>
              <a:rPr lang="ko-KR" altLang="en-US" dirty="0"/>
              <a:t>양수</a:t>
            </a:r>
            <a:r>
              <a:rPr lang="en-US" altLang="ko-KR" dirty="0"/>
              <a:t>, num &lt; 0: </a:t>
            </a:r>
            <a:r>
              <a:rPr lang="ko-KR" altLang="en-US" dirty="0"/>
              <a:t>음수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</a:t>
            </a:r>
            <a:r>
              <a:rPr lang="en-US" altLang="ko-KR" dirty="0"/>
              <a:t>1(num &gt; 0)</a:t>
            </a:r>
            <a:r>
              <a:rPr lang="ko-KR" altLang="en-US" dirty="0"/>
              <a:t>이 참인 경우</a:t>
            </a:r>
            <a:r>
              <a:rPr lang="en-US" altLang="ko-KR" dirty="0"/>
              <a:t>, </a:t>
            </a:r>
            <a:r>
              <a:rPr lang="ko-KR" altLang="en-US" dirty="0"/>
              <a:t>양수라고 출력한다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if(num</a:t>
            </a:r>
            <a:r>
              <a:rPr lang="ko-KR" altLang="en-US" dirty="0"/>
              <a:t> </a:t>
            </a:r>
            <a:r>
              <a:rPr lang="en-US" altLang="ko-KR" dirty="0"/>
              <a:t>&gt; 0)</a:t>
            </a:r>
            <a:r>
              <a:rPr lang="ko-KR" altLang="en-US" dirty="0"/>
              <a:t>이 참이면</a:t>
            </a:r>
            <a:r>
              <a:rPr lang="en-US" altLang="ko-KR" dirty="0"/>
              <a:t>, </a:t>
            </a:r>
            <a:r>
              <a:rPr lang="ko-KR" altLang="en-US" dirty="0"/>
              <a:t>양수 출력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나머지 경우 중에서</a:t>
            </a:r>
            <a:r>
              <a:rPr lang="en-US" altLang="ko-KR" dirty="0"/>
              <a:t>, </a:t>
            </a:r>
            <a:r>
              <a:rPr lang="ko-KR" altLang="en-US" dirty="0"/>
              <a:t>조건문</a:t>
            </a:r>
            <a:r>
              <a:rPr lang="en-US" altLang="ko-KR" dirty="0"/>
              <a:t>2(num&lt; 0)</a:t>
            </a:r>
            <a:r>
              <a:rPr lang="ko-KR" altLang="en-US" dirty="0"/>
              <a:t>이 참인 경우</a:t>
            </a:r>
            <a:r>
              <a:rPr lang="en-US" altLang="ko-KR" dirty="0"/>
              <a:t>, </a:t>
            </a:r>
            <a:r>
              <a:rPr lang="ko-KR" altLang="en-US" dirty="0"/>
              <a:t>음수 출력한다</a:t>
            </a:r>
            <a:r>
              <a:rPr lang="en-US" altLang="ko-KR" dirty="0"/>
              <a:t>.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if(num</a:t>
            </a:r>
            <a:r>
              <a:rPr lang="ko-KR" altLang="en-US" dirty="0"/>
              <a:t> </a:t>
            </a:r>
            <a:r>
              <a:rPr lang="en-US" altLang="ko-KR" dirty="0"/>
              <a:t>&lt; 0) </a:t>
            </a:r>
            <a:r>
              <a:rPr lang="ko-KR" altLang="en-US" dirty="0"/>
              <a:t>이 참이면</a:t>
            </a:r>
            <a:r>
              <a:rPr lang="en-US" altLang="ko-KR" dirty="0"/>
              <a:t>, </a:t>
            </a:r>
            <a:r>
              <a:rPr lang="ko-KR" altLang="en-US" dirty="0"/>
              <a:t>음수 출력</a:t>
            </a:r>
            <a:r>
              <a:rPr lang="en-US" altLang="ko-KR" dirty="0"/>
              <a:t>, </a:t>
            </a:r>
            <a:r>
              <a:rPr lang="ko-KR" altLang="en-US" dirty="0"/>
              <a:t>나머지 </a:t>
            </a:r>
            <a:r>
              <a:rPr lang="en-US" altLang="ko-KR" dirty="0"/>
              <a:t>0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878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숫자를 입력 받고</a:t>
            </a:r>
            <a:r>
              <a:rPr lang="en-US" altLang="ko-KR" b="1" dirty="0"/>
              <a:t>, </a:t>
            </a:r>
            <a:r>
              <a:rPr lang="ko-KR" altLang="en-US" b="1" dirty="0"/>
              <a:t>숫자의 종류</a:t>
            </a:r>
            <a:r>
              <a:rPr lang="en-US" altLang="ko-KR" b="1" dirty="0"/>
              <a:t>(</a:t>
            </a:r>
            <a:r>
              <a:rPr lang="ko-KR" altLang="en-US" b="1" dirty="0"/>
              <a:t>양수</a:t>
            </a:r>
            <a:r>
              <a:rPr lang="en-US" altLang="ko-KR" b="1" dirty="0"/>
              <a:t>, </a:t>
            </a:r>
            <a:r>
              <a:rPr lang="ko-KR" altLang="en-US" b="1" dirty="0"/>
              <a:t>음수</a:t>
            </a:r>
            <a:r>
              <a:rPr lang="en-US" altLang="ko-KR" b="1" dirty="0"/>
              <a:t>, 0)</a:t>
            </a:r>
            <a:r>
              <a:rPr lang="ko-KR" altLang="en-US" b="1" dirty="0"/>
              <a:t>를 구분하는 </a:t>
            </a:r>
            <a:br>
              <a:rPr lang="en-US" altLang="ko-KR" b="1" dirty="0"/>
            </a:br>
            <a:r>
              <a:rPr lang="ko-KR" altLang="en-US" b="1" dirty="0"/>
              <a:t>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ko-KR" altLang="en-US" sz="1800" dirty="0"/>
              <a:t>알고리즘</a:t>
            </a:r>
            <a:r>
              <a:rPr lang="en-US" altLang="ko-KR" sz="1800" dirty="0"/>
              <a:t>(</a:t>
            </a:r>
            <a:r>
              <a:rPr lang="ko-KR" altLang="en-US" sz="1800" dirty="0"/>
              <a:t>순서도</a:t>
            </a:r>
            <a:r>
              <a:rPr lang="en-US" altLang="ko-KR" sz="1800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39F26F4-643D-FFBB-C08D-AB395B1B1261}"/>
              </a:ext>
            </a:extLst>
          </p:cNvPr>
          <p:cNvGrpSpPr/>
          <p:nvPr/>
        </p:nvGrpSpPr>
        <p:grpSpPr>
          <a:xfrm>
            <a:off x="2054605" y="2455866"/>
            <a:ext cx="6505244" cy="3540410"/>
            <a:chOff x="1137116" y="2523827"/>
            <a:chExt cx="6505244" cy="35404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F4177A-17F8-78ED-02B6-8BC3CAEC576A}"/>
                </a:ext>
              </a:extLst>
            </p:cNvPr>
            <p:cNvSpPr/>
            <p:nvPr/>
          </p:nvSpPr>
          <p:spPr>
            <a:xfrm>
              <a:off x="1460055" y="3064757"/>
              <a:ext cx="3617057" cy="5218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num</a:t>
              </a:r>
              <a:r>
                <a:rPr lang="ko-KR" altLang="en-US" dirty="0">
                  <a:solidFill>
                    <a:schemeClr val="tx1"/>
                  </a:solidFill>
                </a:rPr>
                <a:t>을 입력 받는다</a:t>
              </a:r>
            </a:p>
          </p:txBody>
        </p:sp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0B54EBF7-B292-8EF4-296E-8FF477F868D6}"/>
                </a:ext>
              </a:extLst>
            </p:cNvPr>
            <p:cNvSpPr/>
            <p:nvPr/>
          </p:nvSpPr>
          <p:spPr>
            <a:xfrm>
              <a:off x="2368946" y="2523827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A7209ED5-ED5A-F567-5D59-FAF2AE01AA1D}"/>
                </a:ext>
              </a:extLst>
            </p:cNvPr>
            <p:cNvSpPr/>
            <p:nvPr/>
          </p:nvSpPr>
          <p:spPr>
            <a:xfrm>
              <a:off x="2303310" y="5708698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F3BFC79D-E0DE-17F2-E148-1668CC81F2B3}"/>
                </a:ext>
              </a:extLst>
            </p:cNvPr>
            <p:cNvCxnSpPr>
              <a:cxnSpLocks/>
              <a:stCxn id="19" idx="3"/>
              <a:endCxn id="28" idx="0"/>
            </p:cNvCxnSpPr>
            <p:nvPr/>
          </p:nvCxnSpPr>
          <p:spPr>
            <a:xfrm>
              <a:off x="4313939" y="4086766"/>
              <a:ext cx="968539" cy="171105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D0760188-9FA7-F689-F963-1761A6B92888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rot="10800000" flipV="1">
              <a:off x="2011414" y="4086765"/>
              <a:ext cx="211817" cy="532491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45F0628-2B12-F8E3-8D02-A049ECBE364B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3268584" y="2879366"/>
              <a:ext cx="0" cy="18539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F360EF1-0ADB-CB2D-7ED4-BA1B3E88EAAD}"/>
                </a:ext>
              </a:extLst>
            </p:cNvPr>
            <p:cNvCxnSpPr>
              <a:cxnSpLocks/>
              <a:stCxn id="8" idx="2"/>
              <a:endCxn id="19" idx="0"/>
            </p:cNvCxnSpPr>
            <p:nvPr/>
          </p:nvCxnSpPr>
          <p:spPr>
            <a:xfrm>
              <a:off x="3268584" y="3586597"/>
              <a:ext cx="1" cy="18539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BA1388CC-6583-8AB6-521B-74CD5214BCDD}"/>
                </a:ext>
              </a:extLst>
            </p:cNvPr>
            <p:cNvCxnSpPr>
              <a:cxnSpLocks/>
              <a:stCxn id="22" idx="2"/>
              <a:endCxn id="11" idx="0"/>
            </p:cNvCxnSpPr>
            <p:nvPr/>
          </p:nvCxnSpPr>
          <p:spPr>
            <a:xfrm rot="5400000">
              <a:off x="3371060" y="5189849"/>
              <a:ext cx="350738" cy="686961"/>
            </a:xfrm>
            <a:prstGeom prst="bentConnector3">
              <a:avLst>
                <a:gd name="adj1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5F7A142D-82C3-CE7F-707D-76BDE9051D23}"/>
                </a:ext>
              </a:extLst>
            </p:cNvPr>
            <p:cNvCxnSpPr>
              <a:cxnSpLocks/>
              <a:stCxn id="21" idx="2"/>
              <a:endCxn id="11" idx="0"/>
            </p:cNvCxnSpPr>
            <p:nvPr/>
          </p:nvCxnSpPr>
          <p:spPr>
            <a:xfrm rot="16200000" flipH="1">
              <a:off x="2323380" y="4829130"/>
              <a:ext cx="567600" cy="1191535"/>
            </a:xfrm>
            <a:prstGeom prst="bentConnector3">
              <a:avLst>
                <a:gd name="adj1" fmla="val 6850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C748CE-E632-6A84-8188-EE598AB409CB}"/>
                </a:ext>
              </a:extLst>
            </p:cNvPr>
            <p:cNvSpPr txBox="1"/>
            <p:nvPr/>
          </p:nvSpPr>
          <p:spPr>
            <a:xfrm>
              <a:off x="1612399" y="4037050"/>
              <a:ext cx="426063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06419B-04A8-4889-29DE-B1A90D7959DE}"/>
                </a:ext>
              </a:extLst>
            </p:cNvPr>
            <p:cNvSpPr txBox="1"/>
            <p:nvPr/>
          </p:nvSpPr>
          <p:spPr>
            <a:xfrm>
              <a:off x="4243656" y="4066492"/>
              <a:ext cx="662766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63E16F-307F-A6B1-0F25-8DFE834DF7B3}"/>
                </a:ext>
              </a:extLst>
            </p:cNvPr>
            <p:cNvSpPr/>
            <p:nvPr/>
          </p:nvSpPr>
          <p:spPr>
            <a:xfrm>
              <a:off x="1137116" y="4619257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양수 출력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186769-B468-3909-9F28-95C21337185A}"/>
                </a:ext>
              </a:extLst>
            </p:cNvPr>
            <p:cNvSpPr/>
            <p:nvPr/>
          </p:nvSpPr>
          <p:spPr>
            <a:xfrm>
              <a:off x="3015612" y="4836119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음수 출력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07C203-DEF6-2915-37ED-9A20C1475260}"/>
                </a:ext>
              </a:extLst>
            </p:cNvPr>
            <p:cNvGrpSpPr/>
            <p:nvPr/>
          </p:nvGrpSpPr>
          <p:grpSpPr>
            <a:xfrm>
              <a:off x="2223230" y="3771988"/>
              <a:ext cx="2090709" cy="629556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" name="순서도: 판단 18">
                <a:extLst>
                  <a:ext uri="{FF2B5EF4-FFF2-40B4-BE49-F238E27FC236}">
                    <a16:creationId xmlns:a16="http://schemas.microsoft.com/office/drawing/2014/main" id="{6434EB21-C0B2-F5CB-BA43-8D43B63061DF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9CEA5-356B-9143-EB15-DF3C7C185FA3}"/>
                  </a:ext>
                </a:extLst>
              </p:cNvPr>
              <p:cNvSpPr txBox="1"/>
              <p:nvPr/>
            </p:nvSpPr>
            <p:spPr>
              <a:xfrm>
                <a:off x="1708240" y="3836266"/>
                <a:ext cx="945455" cy="397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&gt; 0</a:t>
                </a:r>
                <a:endParaRPr lang="ko-KR" altLang="en-US" dirty="0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78B1631-041D-D832-7A16-EE6780FF17CC}"/>
                </a:ext>
              </a:extLst>
            </p:cNvPr>
            <p:cNvGrpSpPr/>
            <p:nvPr/>
          </p:nvGrpSpPr>
          <p:grpSpPr>
            <a:xfrm>
              <a:off x="4237123" y="4257871"/>
              <a:ext cx="2090709" cy="629556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" name="순서도: 판단 27">
                <a:extLst>
                  <a:ext uri="{FF2B5EF4-FFF2-40B4-BE49-F238E27FC236}">
                    <a16:creationId xmlns:a16="http://schemas.microsoft.com/office/drawing/2014/main" id="{726DEE9B-4706-7A06-366B-FA479BB867BC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074B1B-A6E1-B8DB-E013-C811B16FEC74}"/>
                  </a:ext>
                </a:extLst>
              </p:cNvPr>
              <p:cNvSpPr txBox="1"/>
              <p:nvPr/>
            </p:nvSpPr>
            <p:spPr>
              <a:xfrm>
                <a:off x="1708240" y="3836266"/>
                <a:ext cx="945455" cy="397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&lt; 0</a:t>
                </a:r>
                <a:endParaRPr lang="ko-KR" altLang="en-US" dirty="0"/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09288A4-CEFD-B131-2C72-DC273F85BC11}"/>
                </a:ext>
              </a:extLst>
            </p:cNvPr>
            <p:cNvSpPr/>
            <p:nvPr/>
          </p:nvSpPr>
          <p:spPr>
            <a:xfrm>
              <a:off x="5893767" y="4836963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 </a:t>
              </a:r>
              <a:r>
                <a:rPr lang="ko-KR" altLang="en-US" dirty="0">
                  <a:solidFill>
                    <a:schemeClr val="tx1"/>
                  </a:solidFill>
                </a:rPr>
                <a:t>출력</a:t>
              </a: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90DC3848-B94B-49DD-B978-2ADAE7D2CBFB}"/>
                </a:ext>
              </a:extLst>
            </p:cNvPr>
            <p:cNvCxnSpPr>
              <a:cxnSpLocks/>
              <a:stCxn id="28" idx="3"/>
              <a:endCxn id="34" idx="0"/>
            </p:cNvCxnSpPr>
            <p:nvPr/>
          </p:nvCxnSpPr>
          <p:spPr>
            <a:xfrm>
              <a:off x="6327832" y="4572649"/>
              <a:ext cx="440232" cy="264314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461A5A6D-3BBA-8915-DB69-224C451042C3}"/>
                </a:ext>
              </a:extLst>
            </p:cNvPr>
            <p:cNvCxnSpPr>
              <a:cxnSpLocks/>
              <a:stCxn id="28" idx="1"/>
              <a:endCxn id="22" idx="0"/>
            </p:cNvCxnSpPr>
            <p:nvPr/>
          </p:nvCxnSpPr>
          <p:spPr>
            <a:xfrm rot="10800000" flipV="1">
              <a:off x="3889909" y="4572649"/>
              <a:ext cx="347214" cy="263470"/>
            </a:xfrm>
            <a:prstGeom prst="bentConnector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B7FF2713-80EA-6871-FA21-E871B4A78A76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 rot="5400000">
              <a:off x="4810559" y="3751193"/>
              <a:ext cx="349894" cy="3565116"/>
            </a:xfrm>
            <a:prstGeom prst="bentConnector3">
              <a:avLst>
                <a:gd name="adj1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47CAE1-719E-A724-80F1-2E4A00924DF5}"/>
                </a:ext>
              </a:extLst>
            </p:cNvPr>
            <p:cNvSpPr txBox="1"/>
            <p:nvPr/>
          </p:nvSpPr>
          <p:spPr>
            <a:xfrm>
              <a:off x="6216565" y="4243861"/>
              <a:ext cx="662766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57C59B-5CB3-DC21-34F2-D3B9FB283793}"/>
                </a:ext>
              </a:extLst>
            </p:cNvPr>
            <p:cNvSpPr txBox="1"/>
            <p:nvPr/>
          </p:nvSpPr>
          <p:spPr>
            <a:xfrm>
              <a:off x="3849468" y="4215933"/>
              <a:ext cx="426063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408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숫자를 입력 받고</a:t>
            </a:r>
            <a:r>
              <a:rPr lang="en-US" altLang="ko-KR" b="1" dirty="0"/>
              <a:t>, </a:t>
            </a:r>
            <a:r>
              <a:rPr lang="ko-KR" altLang="en-US" b="1" dirty="0"/>
              <a:t>숫자의 종류</a:t>
            </a:r>
            <a:r>
              <a:rPr lang="en-US" altLang="ko-KR" b="1" dirty="0"/>
              <a:t>(</a:t>
            </a:r>
            <a:r>
              <a:rPr lang="ko-KR" altLang="en-US" b="1" dirty="0"/>
              <a:t>양수</a:t>
            </a:r>
            <a:r>
              <a:rPr lang="en-US" altLang="ko-KR" b="1" dirty="0"/>
              <a:t>, </a:t>
            </a:r>
            <a:r>
              <a:rPr lang="ko-KR" altLang="en-US" b="1" dirty="0"/>
              <a:t>음수</a:t>
            </a:r>
            <a:r>
              <a:rPr lang="en-US" altLang="ko-KR" b="1" dirty="0"/>
              <a:t>, 0)</a:t>
            </a:r>
            <a:r>
              <a:rPr lang="ko-KR" altLang="en-US" b="1" dirty="0"/>
              <a:t>를 구분하는 </a:t>
            </a:r>
            <a:br>
              <a:rPr lang="en-US" altLang="ko-KR" b="1" dirty="0"/>
            </a:br>
            <a:r>
              <a:rPr lang="ko-KR" altLang="en-US" b="1" dirty="0"/>
              <a:t>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538163" lvl="1" indent="-179388"/>
            <a:r>
              <a:rPr lang="ko-KR" altLang="en-US" sz="1800" dirty="0"/>
              <a:t>소스 코드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745B64E-52A5-F5FF-A497-91924B9D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2" y="2985187"/>
            <a:ext cx="3515227" cy="1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41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dirty="0"/>
              <a:t>점수에 따라 학점을 자동으로 부여하는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0D49CB3-D6AE-8213-8F18-5E5903687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75538"/>
              </p:ext>
            </p:extLst>
          </p:nvPr>
        </p:nvGraphicFramePr>
        <p:xfrm>
          <a:off x="1533023" y="248329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865741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3443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4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score &gt; 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2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 &gt; score &gt; 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78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 &gt; score &gt; 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06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 &gt; score &gt; 60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1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</a:t>
                      </a:r>
                      <a:r>
                        <a:rPr lang="ko-KR" altLang="en-US" dirty="0" err="1"/>
                        <a:t>점이하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98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27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점수에 따라 학점을 자동으로 부여하는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숫자를 입력 받는다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input</a:t>
            </a:r>
            <a:r>
              <a:rPr lang="ko-KR" altLang="en-US" dirty="0"/>
              <a:t> 함수를 이용해서 숫자</a:t>
            </a:r>
            <a:r>
              <a:rPr lang="en-US" altLang="ko-KR" dirty="0"/>
              <a:t>(score)</a:t>
            </a:r>
            <a:r>
              <a:rPr lang="ko-KR" altLang="en-US" dirty="0"/>
              <a:t>를 입력 받는다</a:t>
            </a:r>
            <a:r>
              <a:rPr lang="en-US" altLang="ko-KR" dirty="0"/>
              <a:t>.</a:t>
            </a:r>
          </a:p>
          <a:p>
            <a:pPr marL="358775" lvl="1" indent="-179388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점수를 확인하고</a:t>
            </a:r>
            <a:r>
              <a:rPr lang="en-US" altLang="ko-KR" dirty="0"/>
              <a:t>, </a:t>
            </a:r>
            <a:r>
              <a:rPr lang="ko-KR" altLang="en-US" dirty="0"/>
              <a:t>입력된 점수에 따라 학점을 부여한다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score &gt; 90 : A</a:t>
            </a:r>
            <a:r>
              <a:rPr lang="ko-KR" altLang="en-US" dirty="0"/>
              <a:t>학점을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score &gt; 80 : B</a:t>
            </a:r>
            <a:r>
              <a:rPr lang="ko-KR" altLang="en-US" dirty="0"/>
              <a:t> 학점을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score &gt; 70 : C</a:t>
            </a:r>
            <a:r>
              <a:rPr lang="ko-KR" altLang="en-US" dirty="0"/>
              <a:t> 학점을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score &gt; 60 : D</a:t>
            </a:r>
            <a:r>
              <a:rPr lang="ko-KR" altLang="en-US" dirty="0"/>
              <a:t> 학점을 출력한다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ko-KR" altLang="en-US" dirty="0"/>
              <a:t>나머지</a:t>
            </a:r>
            <a:r>
              <a:rPr lang="en-US" altLang="ko-KR" dirty="0"/>
              <a:t>: F</a:t>
            </a:r>
            <a:r>
              <a:rPr lang="ko-KR" altLang="en-US" dirty="0"/>
              <a:t> 학점을 출력한다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4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if-</a:t>
            </a:r>
            <a:r>
              <a:rPr lang="en-US" altLang="ko-KR" b="1" dirty="0" err="1">
                <a:solidFill>
                  <a:srgbClr val="0432FF"/>
                </a:solidFill>
              </a:rPr>
              <a:t>elif</a:t>
            </a:r>
            <a:r>
              <a:rPr lang="en-US" altLang="ko-KR" b="1" dirty="0">
                <a:solidFill>
                  <a:srgbClr val="0432FF"/>
                </a:solidFill>
              </a:rPr>
              <a:t>-else </a:t>
            </a:r>
            <a:r>
              <a:rPr lang="ko-KR" altLang="en-US" b="1" dirty="0">
                <a:solidFill>
                  <a:srgbClr val="0432FF"/>
                </a:solidFill>
              </a:rPr>
              <a:t>조건문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점수에 따라 학점을 자동으로 부여하는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sz="1800" dirty="0"/>
              <a:t>소스 코드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DCB9BC-6CFA-1DFF-D765-EF6D6120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87" y="2613454"/>
            <a:ext cx="35242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71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조건문 응용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논리 연산자를 이용하여 보다 간단한 조건문을 만들 수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793CE-411C-4F9B-3E59-873EC40E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72" y="2161988"/>
            <a:ext cx="3586928" cy="901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EB17E6-19E9-A2DC-6819-212EF426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72" y="3152849"/>
            <a:ext cx="3502869" cy="7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53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응용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입력된 숫자가 </a:t>
            </a:r>
            <a:r>
              <a:rPr lang="en-US" altLang="ko-KR" b="1" dirty="0"/>
              <a:t>0</a:t>
            </a:r>
            <a:r>
              <a:rPr lang="ko-KR" altLang="en-US" b="1" dirty="0"/>
              <a:t>과 </a:t>
            </a:r>
            <a:r>
              <a:rPr lang="en-US" altLang="ko-KR" b="1" dirty="0"/>
              <a:t>10</a:t>
            </a:r>
            <a:r>
              <a:rPr lang="ko-KR" altLang="en-US" b="1" dirty="0"/>
              <a:t>사이의 숫자인지를 판단하는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숫자를 입력 받는다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input</a:t>
            </a:r>
            <a:r>
              <a:rPr lang="ko-KR" altLang="en-US" dirty="0"/>
              <a:t> 함수를 이용해서 숫자</a:t>
            </a:r>
            <a:r>
              <a:rPr lang="en-US" altLang="ko-KR" dirty="0"/>
              <a:t>(number)</a:t>
            </a:r>
            <a:r>
              <a:rPr lang="ko-KR" altLang="en-US" dirty="0"/>
              <a:t>를 입력 받는다</a:t>
            </a:r>
            <a:r>
              <a:rPr lang="en-US" altLang="ko-KR" dirty="0"/>
              <a:t>.</a:t>
            </a:r>
          </a:p>
          <a:p>
            <a:pPr marL="358775" lvl="1" indent="-179388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입력된 숫자가 </a:t>
            </a:r>
            <a:r>
              <a:rPr lang="en-US" altLang="ko-KR" dirty="0"/>
              <a:t>0</a:t>
            </a:r>
            <a:r>
              <a:rPr lang="ko-KR" altLang="en-US" dirty="0"/>
              <a:t>보다 크고</a:t>
            </a:r>
            <a:r>
              <a:rPr lang="en-US" altLang="ko-KR" dirty="0"/>
              <a:t>, 10</a:t>
            </a:r>
            <a:r>
              <a:rPr lang="ko-KR" altLang="en-US" dirty="0"/>
              <a:t>보다 작다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number &gt; 0 , number &lt; 10</a:t>
            </a:r>
          </a:p>
          <a:p>
            <a:pPr marL="358775" lvl="1" indent="-179388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조건문과 논리 연산자를 이용하여 조건을 입력된 숫자를 확인한다</a:t>
            </a:r>
            <a:r>
              <a:rPr lang="en-US" altLang="ko-KR" dirty="0"/>
              <a:t>.</a:t>
            </a:r>
          </a:p>
          <a:p>
            <a:pPr marL="538163" lvl="2" indent="-179388"/>
            <a:r>
              <a:rPr lang="en-US" altLang="ko-KR" dirty="0"/>
              <a:t>if( number &gt; 0 and number &lt; 10) or if( 0 &lt; number &lt; 10)</a:t>
            </a:r>
          </a:p>
          <a:p>
            <a:pPr marL="358775" lvl="1" indent="-179388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조건문이 참인 경우</a:t>
            </a:r>
            <a:r>
              <a:rPr lang="en-US" altLang="ko-KR" dirty="0"/>
              <a:t>, </a:t>
            </a:r>
            <a:r>
              <a:rPr lang="ko-KR" altLang="en-US" dirty="0"/>
              <a:t>통과를 출력한다</a:t>
            </a:r>
            <a:endParaRPr lang="en-US" altLang="ko-KR" dirty="0"/>
          </a:p>
          <a:p>
            <a:pPr marL="538163" lvl="2" indent="-179388"/>
            <a:r>
              <a:rPr lang="en-US" altLang="ko-KR" dirty="0"/>
              <a:t>print(“</a:t>
            </a:r>
            <a:r>
              <a:rPr lang="ko-KR" altLang="en-US" dirty="0"/>
              <a:t>통과</a:t>
            </a:r>
            <a:r>
              <a:rPr lang="en-US" altLang="ko-KR" dirty="0"/>
              <a:t>!”)</a:t>
            </a:r>
          </a:p>
        </p:txBody>
      </p:sp>
    </p:spTree>
    <p:extLst>
      <p:ext uri="{BB962C8B-B14F-4D97-AF65-F5344CB8AC3E}">
        <p14:creationId xmlns:p14="http://schemas.microsoft.com/office/powerpoint/2010/main" val="121982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응용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/>
              <a:t>입력된 숫자가 </a:t>
            </a:r>
            <a:r>
              <a:rPr lang="en-US" altLang="ko-KR" b="1" dirty="0"/>
              <a:t>0</a:t>
            </a:r>
            <a:r>
              <a:rPr lang="ko-KR" altLang="en-US" b="1" dirty="0"/>
              <a:t>과 </a:t>
            </a:r>
            <a:r>
              <a:rPr lang="en-US" altLang="ko-KR" b="1" dirty="0"/>
              <a:t>10</a:t>
            </a:r>
            <a:r>
              <a:rPr lang="ko-KR" altLang="en-US" b="1" dirty="0"/>
              <a:t>사이의 숫자인지를 판단하는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marL="358775" lvl="1" indent="-179388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DAED969-3E5B-18E8-3898-3E3CABAF0D56}"/>
              </a:ext>
            </a:extLst>
          </p:cNvPr>
          <p:cNvGrpSpPr/>
          <p:nvPr/>
        </p:nvGrpSpPr>
        <p:grpSpPr>
          <a:xfrm>
            <a:off x="2310390" y="2443612"/>
            <a:ext cx="4541266" cy="3527950"/>
            <a:chOff x="2377544" y="2455866"/>
            <a:chExt cx="4541266" cy="35279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D4B4F7C-8B34-32C0-6B90-F6249137D13C}"/>
                </a:ext>
              </a:extLst>
            </p:cNvPr>
            <p:cNvSpPr/>
            <p:nvPr/>
          </p:nvSpPr>
          <p:spPr>
            <a:xfrm>
              <a:off x="2377544" y="2996796"/>
              <a:ext cx="3617057" cy="5218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num</a:t>
              </a:r>
              <a:r>
                <a:rPr lang="ko-KR" altLang="en-US" dirty="0">
                  <a:solidFill>
                    <a:schemeClr val="tx1"/>
                  </a:solidFill>
                </a:rPr>
                <a:t>을 입력 받는다</a:t>
              </a:r>
            </a:p>
          </p:txBody>
        </p:sp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7B277CF2-5B00-8F7B-6CCD-BA1ACB40AE05}"/>
                </a:ext>
              </a:extLst>
            </p:cNvPr>
            <p:cNvSpPr/>
            <p:nvPr/>
          </p:nvSpPr>
          <p:spPr>
            <a:xfrm>
              <a:off x="3286435" y="2455866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60E9E0EB-B47E-8955-7663-5BC191B67D1B}"/>
                </a:ext>
              </a:extLst>
            </p:cNvPr>
            <p:cNvSpPr/>
            <p:nvPr/>
          </p:nvSpPr>
          <p:spPr>
            <a:xfrm>
              <a:off x="3286434" y="5628277"/>
              <a:ext cx="1799276" cy="355539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06551AA-6568-3E8C-CE81-D918532233AF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4186073" y="2811405"/>
              <a:ext cx="0" cy="18539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EE60390-F80A-D843-9E72-FD9871D2D1BC}"/>
                </a:ext>
              </a:extLst>
            </p:cNvPr>
            <p:cNvCxnSpPr>
              <a:cxnSpLocks/>
              <a:stCxn id="5" idx="2"/>
              <a:endCxn id="28" idx="0"/>
            </p:cNvCxnSpPr>
            <p:nvPr/>
          </p:nvCxnSpPr>
          <p:spPr>
            <a:xfrm flipH="1">
              <a:off x="4186072" y="3518636"/>
              <a:ext cx="1" cy="18539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736A17-F6D6-CEEF-C01A-809D39FDFEA7}"/>
                </a:ext>
              </a:extLst>
            </p:cNvPr>
            <p:cNvSpPr txBox="1"/>
            <p:nvPr/>
          </p:nvSpPr>
          <p:spPr>
            <a:xfrm>
              <a:off x="5663639" y="4070866"/>
              <a:ext cx="426063" cy="34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참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E7EC10B-34D9-1E7A-4BEF-E0A5E4E15D4D}"/>
                </a:ext>
              </a:extLst>
            </p:cNvPr>
            <p:cNvGrpSpPr/>
            <p:nvPr/>
          </p:nvGrpSpPr>
          <p:grpSpPr>
            <a:xfrm>
              <a:off x="2613896" y="3704027"/>
              <a:ext cx="3144352" cy="802064"/>
              <a:chOff x="647778" y="3594457"/>
              <a:chExt cx="3066381" cy="86414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8" name="순서도: 판단 27">
                <a:extLst>
                  <a:ext uri="{FF2B5EF4-FFF2-40B4-BE49-F238E27FC236}">
                    <a16:creationId xmlns:a16="http://schemas.microsoft.com/office/drawing/2014/main" id="{D72F3EA7-C921-FFDB-C2F0-1FBB8921E68E}"/>
                  </a:ext>
                </a:extLst>
              </p:cNvPr>
              <p:cNvSpPr/>
              <p:nvPr/>
            </p:nvSpPr>
            <p:spPr>
              <a:xfrm>
                <a:off x="647778" y="3594457"/>
                <a:ext cx="3066381" cy="864147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D697A8-78D7-8EC9-058A-C5939CBCD311}"/>
                  </a:ext>
                </a:extLst>
              </p:cNvPr>
              <p:cNvSpPr txBox="1"/>
              <p:nvPr/>
            </p:nvSpPr>
            <p:spPr>
              <a:xfrm>
                <a:off x="971013" y="3836266"/>
                <a:ext cx="2419916" cy="397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num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&gt; 0 AND num &lt; 10</a:t>
                </a:r>
                <a:endParaRPr lang="ko-KR" altLang="en-US" dirty="0"/>
              </a:p>
            </p:txBody>
          </p:sp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FBCF411-FEBA-E2F2-AF73-92E374E65CF7}"/>
                </a:ext>
              </a:extLst>
            </p:cNvPr>
            <p:cNvCxnSpPr>
              <a:cxnSpLocks/>
              <a:stCxn id="28" idx="2"/>
              <a:endCxn id="7" idx="0"/>
            </p:cNvCxnSpPr>
            <p:nvPr/>
          </p:nvCxnSpPr>
          <p:spPr>
            <a:xfrm>
              <a:off x="4186072" y="4506091"/>
              <a:ext cx="0" cy="112218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F82A8DF-516F-F298-8040-6E08CA7BCC7E}"/>
                </a:ext>
              </a:extLst>
            </p:cNvPr>
            <p:cNvSpPr/>
            <p:nvPr/>
          </p:nvSpPr>
          <p:spPr>
            <a:xfrm>
              <a:off x="5170217" y="4626173"/>
              <a:ext cx="1748593" cy="5218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통과 출력</a:t>
              </a: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50C22B36-C62F-10F0-52E9-7280357F377A}"/>
                </a:ext>
              </a:extLst>
            </p:cNvPr>
            <p:cNvCxnSpPr>
              <a:stCxn id="28" idx="3"/>
              <a:endCxn id="41" idx="0"/>
            </p:cNvCxnSpPr>
            <p:nvPr/>
          </p:nvCxnSpPr>
          <p:spPr>
            <a:xfrm>
              <a:off x="5758248" y="4105059"/>
              <a:ext cx="286266" cy="521114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F3F3C325-4EEC-853E-E8B2-38194C736A9E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5400000">
              <a:off x="4955370" y="4378718"/>
              <a:ext cx="319848" cy="1858441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BF83E0-12F7-30BE-6494-CC40A390E3A8}"/>
                </a:ext>
              </a:extLst>
            </p:cNvPr>
            <p:cNvSpPr txBox="1"/>
            <p:nvPr/>
          </p:nvSpPr>
          <p:spPr>
            <a:xfrm>
              <a:off x="4173415" y="45072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4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조건문이란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>
              <a:lnSpc>
                <a:spcPct val="100000"/>
              </a:lnSpc>
            </a:pPr>
            <a:r>
              <a:rPr lang="ko-KR" altLang="en-US" b="1" dirty="0">
                <a:solidFill>
                  <a:srgbClr val="0432FF"/>
                </a:solidFill>
              </a:rPr>
              <a:t>조건문이 필요한 이유</a:t>
            </a:r>
            <a:r>
              <a:rPr lang="en-US" altLang="ko-KR" b="1" dirty="0">
                <a:solidFill>
                  <a:srgbClr val="0432FF"/>
                </a:solidFill>
              </a:rPr>
              <a:t>?</a:t>
            </a:r>
          </a:p>
          <a:p>
            <a:pPr marL="636588" lvl="1" indent="-179388">
              <a:lnSpc>
                <a:spcPct val="100000"/>
              </a:lnSpc>
            </a:pPr>
            <a:r>
              <a:rPr lang="ko-KR" altLang="en-US" dirty="0"/>
              <a:t>순차 구조만 사용하면</a:t>
            </a:r>
            <a:r>
              <a:rPr lang="en-US" altLang="ko-KR" dirty="0"/>
              <a:t>, </a:t>
            </a:r>
            <a:r>
              <a:rPr lang="ko-KR" altLang="en-US" dirty="0"/>
              <a:t>프로그램이 동일한 동작만 되풀이</a:t>
            </a:r>
            <a:endParaRPr lang="en-US" altLang="ko-KR" dirty="0"/>
          </a:p>
          <a:p>
            <a:pPr marL="1093788" lvl="2" indent="-179388">
              <a:lnSpc>
                <a:spcPct val="100000"/>
              </a:lnSpc>
            </a:pPr>
            <a:r>
              <a:rPr lang="ko-KR" altLang="en-US" dirty="0"/>
              <a:t>문제를 푸는데 능력 향상에 도움이 되지 않음</a:t>
            </a:r>
            <a:endParaRPr lang="en-US" altLang="ko-KR" dirty="0"/>
          </a:p>
          <a:p>
            <a:pPr marL="636588" lvl="1" indent="-179388">
              <a:lnSpc>
                <a:spcPct val="100000"/>
              </a:lnSpc>
            </a:pPr>
            <a:endParaRPr lang="en-US" altLang="ko-KR" dirty="0"/>
          </a:p>
          <a:p>
            <a:pPr marL="636588" lvl="1" indent="-179388">
              <a:lnSpc>
                <a:spcPct val="100000"/>
              </a:lnSpc>
            </a:pPr>
            <a:r>
              <a:rPr lang="ko-KR" altLang="en-US" dirty="0"/>
              <a:t>상황에 따라서 결정을 다르게 할 수 있어야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C0CB3A-D9F0-42D9-5A9D-B13B62A4B76A}"/>
              </a:ext>
            </a:extLst>
          </p:cNvPr>
          <p:cNvGrpSpPr/>
          <p:nvPr/>
        </p:nvGrpSpPr>
        <p:grpSpPr>
          <a:xfrm>
            <a:off x="1639302" y="3225909"/>
            <a:ext cx="5883442" cy="2673244"/>
            <a:chOff x="1630279" y="3164125"/>
            <a:chExt cx="5883442" cy="26732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C2DE97-1041-4DDB-C797-2C53EAAF0F26}"/>
                </a:ext>
              </a:extLst>
            </p:cNvPr>
            <p:cNvSpPr/>
            <p:nvPr/>
          </p:nvSpPr>
          <p:spPr>
            <a:xfrm>
              <a:off x="4772339" y="4990837"/>
              <a:ext cx="2741382" cy="4819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대중교통으로 출근한다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584588-AD87-0543-9D7B-3779CFA5B96D}"/>
                </a:ext>
              </a:extLst>
            </p:cNvPr>
            <p:cNvSpPr/>
            <p:nvPr/>
          </p:nvSpPr>
          <p:spPr>
            <a:xfrm>
              <a:off x="1630279" y="4990837"/>
              <a:ext cx="2676624" cy="4819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승용차로 출근한다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AA16EC0-7A2D-C131-D084-5C309DD5450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973819" y="3164125"/>
              <a:ext cx="0" cy="38978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A471739-4AB8-4335-566C-BDF0103096BE}"/>
                </a:ext>
              </a:extLst>
            </p:cNvPr>
            <p:cNvCxnSpPr/>
            <p:nvPr/>
          </p:nvCxnSpPr>
          <p:spPr>
            <a:xfrm>
              <a:off x="2963361" y="5489757"/>
              <a:ext cx="0" cy="347612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324C1F61-8555-5DEA-84BE-72F8AF36D04A}"/>
                </a:ext>
              </a:extLst>
            </p:cNvPr>
            <p:cNvCxnSpPr>
              <a:cxnSpLocks/>
              <a:stCxn id="13" idx="2"/>
              <a:endCxn id="7" idx="0"/>
            </p:cNvCxnSpPr>
            <p:nvPr/>
          </p:nvCxnSpPr>
          <p:spPr>
            <a:xfrm flipH="1">
              <a:off x="2968591" y="4379940"/>
              <a:ext cx="5228" cy="610897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655D7BD-7E0D-1999-DB2E-E18D4D21973C}"/>
                </a:ext>
              </a:extLst>
            </p:cNvPr>
            <p:cNvCxnSpPr>
              <a:cxnSpLocks/>
              <a:stCxn id="13" idx="3"/>
              <a:endCxn id="6" idx="0"/>
            </p:cNvCxnSpPr>
            <p:nvPr/>
          </p:nvCxnSpPr>
          <p:spPr>
            <a:xfrm>
              <a:off x="3826435" y="3966923"/>
              <a:ext cx="2316595" cy="1023914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C3414396-D3A2-C885-0411-DEB6E4E3BEF8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465102" y="3981469"/>
              <a:ext cx="186647" cy="3169211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38085F-9F28-36C8-8386-832BD2DF8D6D}"/>
                </a:ext>
              </a:extLst>
            </p:cNvPr>
            <p:cNvSpPr txBox="1"/>
            <p:nvPr/>
          </p:nvSpPr>
          <p:spPr>
            <a:xfrm>
              <a:off x="2962728" y="442221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D4F557-656E-49EC-0DD0-42DC59356C27}"/>
                </a:ext>
              </a:extLst>
            </p:cNvPr>
            <p:cNvSpPr txBox="1"/>
            <p:nvPr/>
          </p:nvSpPr>
          <p:spPr>
            <a:xfrm>
              <a:off x="3796116" y="3966922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거짓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C9C033B-AF3C-07BF-3943-9166481CB03B}"/>
                </a:ext>
              </a:extLst>
            </p:cNvPr>
            <p:cNvGrpSpPr/>
            <p:nvPr/>
          </p:nvGrpSpPr>
          <p:grpSpPr>
            <a:xfrm>
              <a:off x="2121203" y="3553905"/>
              <a:ext cx="1705232" cy="826035"/>
              <a:chOff x="749603" y="3566262"/>
              <a:chExt cx="1705232" cy="826035"/>
            </a:xfrm>
          </p:grpSpPr>
          <p:sp>
            <p:nvSpPr>
              <p:cNvPr id="13" name="순서도: 판단 12">
                <a:extLst>
                  <a:ext uri="{FF2B5EF4-FFF2-40B4-BE49-F238E27FC236}">
                    <a16:creationId xmlns:a16="http://schemas.microsoft.com/office/drawing/2014/main" id="{5433D2C1-D3F3-6B16-D003-BEBEDC2B9F89}"/>
                  </a:ext>
                </a:extLst>
              </p:cNvPr>
              <p:cNvSpPr/>
              <p:nvPr/>
            </p:nvSpPr>
            <p:spPr>
              <a:xfrm>
                <a:off x="749603" y="3566262"/>
                <a:ext cx="1705232" cy="826035"/>
              </a:xfrm>
              <a:prstGeom prst="flowChartDecision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44085-5ADD-3D85-A1E7-20213A6FA0D2}"/>
                  </a:ext>
                </a:extLst>
              </p:cNvPr>
              <p:cNvSpPr txBox="1"/>
              <p:nvPr/>
            </p:nvSpPr>
            <p:spPr>
              <a:xfrm>
                <a:off x="862273" y="3794613"/>
                <a:ext cx="1479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비가 오는가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536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조건문 응용 예제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입력된 숫자가 </a:t>
            </a:r>
            <a:r>
              <a:rPr lang="en-US" altLang="ko-KR" b="1" dirty="0">
                <a:solidFill>
                  <a:srgbClr val="0432FF"/>
                </a:solidFill>
              </a:rPr>
              <a:t>0</a:t>
            </a:r>
            <a:r>
              <a:rPr lang="ko-KR" altLang="en-US" b="1" dirty="0">
                <a:solidFill>
                  <a:srgbClr val="0432FF"/>
                </a:solidFill>
              </a:rPr>
              <a:t>과 </a:t>
            </a:r>
            <a:r>
              <a:rPr lang="en-US" altLang="ko-KR" b="1" dirty="0">
                <a:solidFill>
                  <a:srgbClr val="0432FF"/>
                </a:solidFill>
              </a:rPr>
              <a:t>10</a:t>
            </a:r>
            <a:r>
              <a:rPr lang="ko-KR" altLang="en-US" b="1" dirty="0">
                <a:solidFill>
                  <a:srgbClr val="0432FF"/>
                </a:solidFill>
              </a:rPr>
              <a:t>사이의 숫자인지를 판단하는 프로그램을 </a:t>
            </a:r>
            <a:r>
              <a:rPr lang="ko-KR" altLang="en-US" b="1" dirty="0" err="1">
                <a:solidFill>
                  <a:srgbClr val="0432FF"/>
                </a:solidFill>
              </a:rPr>
              <a:t>만드시오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소스 코드</a:t>
            </a:r>
            <a:r>
              <a:rPr lang="en-US" altLang="ko-KR" dirty="0"/>
              <a:t>A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소스 코드</a:t>
            </a:r>
            <a:r>
              <a:rPr lang="en-US" altLang="ko-KR" dirty="0"/>
              <a:t>B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A86FC-0F77-A24D-512C-8B53B754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09" y="2609335"/>
            <a:ext cx="3536607" cy="1070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5DD57B-E597-DA77-426F-861CCF41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08" y="4330608"/>
            <a:ext cx="3536607" cy="10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85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조건부 표현식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조건부 표현식 정의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조건부 표현식 예시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730EF-A48D-6BBF-2E30-26DF13D9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6" y="2153095"/>
            <a:ext cx="4519733" cy="607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FF8F95-CED2-ECEA-3C28-98B686B9C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54" y="3916726"/>
            <a:ext cx="3505714" cy="1421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B450F-74E8-BA50-7A2B-2BE8363E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56" y="3821071"/>
            <a:ext cx="3530428" cy="161254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8A5ACED-AFA6-691D-3089-4BC7E41042B9}"/>
              </a:ext>
            </a:extLst>
          </p:cNvPr>
          <p:cNvSpPr/>
          <p:nvPr/>
        </p:nvSpPr>
        <p:spPr>
          <a:xfrm>
            <a:off x="4607751" y="4183046"/>
            <a:ext cx="704335" cy="8885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9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조건문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marL="358775" lvl="1" indent="-179388"/>
            <a:r>
              <a:rPr lang="ko-KR" altLang="en-US" sz="1800" dirty="0">
                <a:latin typeface="+mn-ea"/>
              </a:rPr>
              <a:t>사용되는 블록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연산블록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B9C28-59D6-DD2E-1081-EB5C61AA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11" b="27450"/>
          <a:stretch/>
        </p:blipFill>
        <p:spPr>
          <a:xfrm>
            <a:off x="1909119" y="2163238"/>
            <a:ext cx="1519880" cy="38886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F2FC17-DD92-D5F3-5B12-E7B43A2F96F1}"/>
              </a:ext>
            </a:extLst>
          </p:cNvPr>
          <p:cNvSpPr/>
          <p:nvPr/>
        </p:nvSpPr>
        <p:spPr>
          <a:xfrm>
            <a:off x="2168610" y="3747537"/>
            <a:ext cx="889687" cy="10617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52F71-B6C2-87EF-0938-60AF2B8DAC82}"/>
              </a:ext>
            </a:extLst>
          </p:cNvPr>
          <p:cNvSpPr txBox="1"/>
          <p:nvPr/>
        </p:nvSpPr>
        <p:spPr>
          <a:xfrm>
            <a:off x="3048340" y="374431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조건을 비교할 때 사용</a:t>
            </a:r>
          </a:p>
        </p:txBody>
      </p:sp>
    </p:spTree>
    <p:extLst>
      <p:ext uri="{BB962C8B-B14F-4D97-AF65-F5344CB8AC3E}">
        <p14:creationId xmlns:p14="http://schemas.microsoft.com/office/powerpoint/2010/main" val="198676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스크래치 조건문</a:t>
            </a:r>
            <a:endParaRPr lang="en-US" altLang="ko-KR" b="1" dirty="0">
              <a:solidFill>
                <a:srgbClr val="0432FF"/>
              </a:solidFill>
              <a:latin typeface="+mn-ea"/>
            </a:endParaRPr>
          </a:p>
          <a:p>
            <a:pPr marL="358775" lvl="1" indent="-179388"/>
            <a:r>
              <a:rPr lang="ko-KR" altLang="en-US" sz="1800" dirty="0">
                <a:latin typeface="+mn-ea"/>
              </a:rPr>
              <a:t>사용되는 블록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제어 블록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1D3FF5-5598-A019-A9AD-AB07DC09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24" b="33931"/>
          <a:stretch/>
        </p:blipFill>
        <p:spPr>
          <a:xfrm>
            <a:off x="1414849" y="2168403"/>
            <a:ext cx="1865870" cy="39351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F2FC17-DD92-D5F3-5B12-E7B43A2F96F1}"/>
              </a:ext>
            </a:extLst>
          </p:cNvPr>
          <p:cNvSpPr/>
          <p:nvPr/>
        </p:nvSpPr>
        <p:spPr>
          <a:xfrm>
            <a:off x="1711410" y="3402521"/>
            <a:ext cx="864974" cy="1039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52F71-B6C2-87EF-0938-60AF2B8DAC82}"/>
              </a:ext>
            </a:extLst>
          </p:cNvPr>
          <p:cNvSpPr txBox="1"/>
          <p:nvPr/>
        </p:nvSpPr>
        <p:spPr>
          <a:xfrm>
            <a:off x="2506446" y="340252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조건문을 </a:t>
            </a:r>
            <a:r>
              <a:rPr lang="ko-KR" altLang="en-US" dirty="0" err="1"/>
              <a:t>만들때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7439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온도를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조건문을 이용하여 검사한 후에 영상이면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영상의 날씨 입니다</a:t>
            </a:r>
            <a:r>
              <a:rPr lang="en-US" altLang="ko-KR" dirty="0">
                <a:latin typeface="+mn-ea"/>
              </a:rPr>
              <a:t>.”</a:t>
            </a:r>
            <a:r>
              <a:rPr lang="ko-KR" altLang="en-US" dirty="0">
                <a:latin typeface="+mn-ea"/>
              </a:rPr>
              <a:t>를 출력하고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그렇지 않으면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영하의 날씨입니다</a:t>
            </a:r>
            <a:r>
              <a:rPr lang="en-US" altLang="ko-KR" dirty="0">
                <a:latin typeface="+mn-ea"/>
              </a:rPr>
              <a:t>.” </a:t>
            </a:r>
            <a:r>
              <a:rPr lang="ko-KR" altLang="en-US" dirty="0">
                <a:latin typeface="+mn-ea"/>
              </a:rPr>
              <a:t>출력하고 현재 온도를 출력하는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온도를 묻고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대답을 변수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현재온도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저장한다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변수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현재온도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보다 큰지 확인한다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77AC5C-7F6E-8817-4056-2A8C6BC5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1" t="16120" r="61952" b="73865"/>
          <a:stretch/>
        </p:blipFill>
        <p:spPr>
          <a:xfrm>
            <a:off x="1031788" y="3015048"/>
            <a:ext cx="3148412" cy="1066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A8F62A-95D4-7E81-1FE7-0FB6C33E3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9" t="50000" r="64392" b="43113"/>
          <a:stretch/>
        </p:blipFill>
        <p:spPr>
          <a:xfrm>
            <a:off x="1031788" y="4600268"/>
            <a:ext cx="1686699" cy="6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8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온도를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조건문을 이용하여 검사한 후에 영상이면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영상의 날씨 입니다</a:t>
            </a:r>
            <a:r>
              <a:rPr lang="en-US" altLang="ko-KR" dirty="0">
                <a:latin typeface="+mn-ea"/>
              </a:rPr>
              <a:t>.”</a:t>
            </a:r>
            <a:r>
              <a:rPr lang="ko-KR" altLang="en-US" dirty="0">
                <a:latin typeface="+mn-ea"/>
              </a:rPr>
              <a:t>를 출력하고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그렇지 않으면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영하의 날씨입니다</a:t>
            </a:r>
            <a:r>
              <a:rPr lang="en-US" altLang="ko-KR" dirty="0">
                <a:latin typeface="+mn-ea"/>
              </a:rPr>
              <a:t>.” </a:t>
            </a:r>
            <a:r>
              <a:rPr lang="ko-KR" altLang="en-US" dirty="0">
                <a:latin typeface="+mn-ea"/>
              </a:rPr>
              <a:t>출력하고 현재 온도를 출력하는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0</a:t>
            </a:r>
            <a:r>
              <a:rPr lang="ko-KR" altLang="en-US" dirty="0">
                <a:latin typeface="+mn-ea"/>
              </a:rPr>
              <a:t>보다 </a:t>
            </a:r>
            <a:r>
              <a:rPr lang="ko-KR" altLang="en-US" dirty="0" err="1">
                <a:latin typeface="+mn-ea"/>
              </a:rPr>
              <a:t>큰경우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영상의 날씨입니다</a:t>
            </a:r>
            <a:r>
              <a:rPr lang="en-US" altLang="ko-KR" dirty="0">
                <a:latin typeface="+mn-ea"/>
              </a:rPr>
              <a:t>.” </a:t>
            </a:r>
            <a:r>
              <a:rPr lang="ko-KR" altLang="en-US" dirty="0">
                <a:latin typeface="+mn-ea"/>
              </a:rPr>
              <a:t>말하고</a:t>
            </a:r>
            <a:r>
              <a:rPr lang="en-US" altLang="ko-KR" dirty="0">
                <a:latin typeface="+mn-ea"/>
              </a:rPr>
              <a:t>,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그렇지 않으면</a:t>
            </a:r>
            <a:r>
              <a:rPr lang="en-US" altLang="ko-KR" dirty="0">
                <a:latin typeface="+mn-ea"/>
              </a:rPr>
              <a:t>, “</a:t>
            </a:r>
            <a:r>
              <a:rPr lang="ko-KR" altLang="en-US" dirty="0">
                <a:latin typeface="+mn-ea"/>
              </a:rPr>
              <a:t>영하의 날씨입니다</a:t>
            </a:r>
            <a:r>
              <a:rPr lang="en-US" altLang="ko-KR" dirty="0">
                <a:latin typeface="+mn-ea"/>
              </a:rPr>
              <a:t>.“ </a:t>
            </a:r>
            <a:r>
              <a:rPr lang="ko-KR" altLang="en-US" dirty="0">
                <a:latin typeface="+mn-ea"/>
              </a:rPr>
              <a:t>말한다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br>
              <a:rPr lang="en-US" altLang="ko-KR" sz="1100" dirty="0">
                <a:latin typeface="+mn-ea"/>
              </a:rPr>
            </a:br>
            <a:br>
              <a:rPr lang="en-US" altLang="ko-KR" sz="1100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단계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현재온도를 말하기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00000"/>
              </a:lnSpc>
            </a:pPr>
            <a:endParaRPr lang="en-US" altLang="ko-KR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077F0B-07DD-A776-23CC-0089F0D9E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92" t="46084" r="64865" b="34742"/>
          <a:stretch/>
        </p:blipFill>
        <p:spPr>
          <a:xfrm>
            <a:off x="1013253" y="3251026"/>
            <a:ext cx="2082115" cy="15084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7F9087-97CF-5A37-16B5-71A0FE0F3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4" t="54726" r="30405" b="30663"/>
          <a:stretch/>
        </p:blipFill>
        <p:spPr>
          <a:xfrm>
            <a:off x="1013253" y="5123907"/>
            <a:ext cx="3910981" cy="9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3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조건문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b="1" dirty="0">
                <a:solidFill>
                  <a:srgbClr val="0432FF"/>
                </a:solidFill>
                <a:latin typeface="+mn-ea"/>
              </a:rPr>
              <a:t>조건문 예제</a:t>
            </a:r>
            <a:r>
              <a:rPr lang="en-US" altLang="ko-KR" b="1" dirty="0">
                <a:solidFill>
                  <a:srgbClr val="0432FF"/>
                </a:solidFill>
                <a:latin typeface="+mn-ea"/>
              </a:rPr>
              <a:t>1</a:t>
            </a:r>
            <a:endParaRPr lang="ko-KR" altLang="en-US" b="1" dirty="0">
              <a:solidFill>
                <a:srgbClr val="0432FF"/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사용자로부터 </a:t>
            </a:r>
            <a:r>
              <a:rPr lang="ko-KR" altLang="en-US" dirty="0" err="1">
                <a:latin typeface="+mn-ea"/>
              </a:rPr>
              <a:t>입력받은</a:t>
            </a:r>
            <a:r>
              <a:rPr lang="ko-KR" altLang="en-US" dirty="0">
                <a:latin typeface="+mn-ea"/>
              </a:rPr>
              <a:t> 온도를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조건문을 이용하여 검사한 후에 영상이면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영상의 날씨 입니다</a:t>
            </a:r>
            <a:r>
              <a:rPr lang="en-US" altLang="ko-KR" dirty="0">
                <a:latin typeface="+mn-ea"/>
              </a:rPr>
              <a:t>.”</a:t>
            </a:r>
            <a:r>
              <a:rPr lang="ko-KR" altLang="en-US" dirty="0">
                <a:latin typeface="+mn-ea"/>
              </a:rPr>
              <a:t>를 출력하고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그렇지 않으면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영하의 날씨입니다</a:t>
            </a:r>
            <a:r>
              <a:rPr lang="en-US" altLang="ko-KR" dirty="0">
                <a:latin typeface="+mn-ea"/>
              </a:rPr>
              <a:t>.” </a:t>
            </a:r>
            <a:r>
              <a:rPr lang="ko-KR" altLang="en-US" dirty="0">
                <a:latin typeface="+mn-ea"/>
              </a:rPr>
              <a:t>출력하고 현재 온도를 출력하는 프로그램을 </a:t>
            </a:r>
            <a:r>
              <a:rPr lang="ko-KR" altLang="en-US" dirty="0" err="1">
                <a:latin typeface="+mn-ea"/>
              </a:rPr>
              <a:t>만드시오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ko-KR" altLang="en-US" dirty="0">
                <a:latin typeface="+mn-ea"/>
              </a:rPr>
              <a:t>알고리즘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순서도</a:t>
            </a:r>
            <a:r>
              <a:rPr lang="en-US" altLang="ko-KR" dirty="0">
                <a:latin typeface="+mn-ea"/>
              </a:rPr>
              <a:t>)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CDAC05-F4C2-922E-A980-2753E820C1B6}"/>
              </a:ext>
            </a:extLst>
          </p:cNvPr>
          <p:cNvGrpSpPr/>
          <p:nvPr/>
        </p:nvGrpSpPr>
        <p:grpSpPr>
          <a:xfrm>
            <a:off x="1645615" y="2777694"/>
            <a:ext cx="5644120" cy="3175990"/>
            <a:chOff x="935102" y="2660305"/>
            <a:chExt cx="5644120" cy="317599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FDB6480-410F-9112-BF4E-434BD28D946D}"/>
                </a:ext>
              </a:extLst>
            </p:cNvPr>
            <p:cNvSpPr/>
            <p:nvPr/>
          </p:nvSpPr>
          <p:spPr>
            <a:xfrm>
              <a:off x="2589714" y="3177513"/>
              <a:ext cx="2549732" cy="35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온도 입력</a:t>
              </a:r>
            </a:p>
          </p:txBody>
        </p:sp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728E3E7C-4DC2-5017-1188-BC613BFED559}"/>
                </a:ext>
              </a:extLst>
            </p:cNvPr>
            <p:cNvSpPr/>
            <p:nvPr/>
          </p:nvSpPr>
          <p:spPr>
            <a:xfrm>
              <a:off x="3018800" y="2660305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5FFE03EB-69E2-CC76-EE2B-CF350548C6EB}"/>
                </a:ext>
              </a:extLst>
            </p:cNvPr>
            <p:cNvSpPr/>
            <p:nvPr/>
          </p:nvSpPr>
          <p:spPr>
            <a:xfrm>
              <a:off x="3018800" y="5488773"/>
              <a:ext cx="1691560" cy="347522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7D7D50-9D11-879D-ECAC-36F888ED299C}"/>
                </a:ext>
              </a:extLst>
            </p:cNvPr>
            <p:cNvSpPr/>
            <p:nvPr/>
          </p:nvSpPr>
          <p:spPr>
            <a:xfrm>
              <a:off x="935102" y="4504269"/>
              <a:ext cx="2794352" cy="5100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영상의 날씨 입니다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.” </a:t>
              </a:r>
              <a:r>
                <a:rPr lang="ko-KR" altLang="en-US" sz="1600" dirty="0">
                  <a:solidFill>
                    <a:schemeClr val="tx1"/>
                  </a:solidFill>
                </a:rPr>
                <a:t>출력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68515A3-0B17-C520-AC6A-9B97EA586079}"/>
                </a:ext>
              </a:extLst>
            </p:cNvPr>
            <p:cNvGrpSpPr/>
            <p:nvPr/>
          </p:nvGrpSpPr>
          <p:grpSpPr>
            <a:xfrm>
              <a:off x="2881807" y="3746099"/>
              <a:ext cx="1965546" cy="615361"/>
              <a:chOff x="1161535" y="3687387"/>
              <a:chExt cx="2038865" cy="67828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4" name="순서도: 판단 33">
                <a:extLst>
                  <a:ext uri="{FF2B5EF4-FFF2-40B4-BE49-F238E27FC236}">
                    <a16:creationId xmlns:a16="http://schemas.microsoft.com/office/drawing/2014/main" id="{683E4A50-B4CB-6927-DFBE-1C4C461A5566}"/>
                  </a:ext>
                </a:extLst>
              </p:cNvPr>
              <p:cNvSpPr/>
              <p:nvPr/>
            </p:nvSpPr>
            <p:spPr>
              <a:xfrm>
                <a:off x="1161535" y="3687387"/>
                <a:ext cx="2038865" cy="678286"/>
              </a:xfrm>
              <a:prstGeom prst="flowChartDecision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FB13A2-185F-FD96-4498-BD5E907903ED}"/>
                  </a:ext>
                </a:extLst>
              </p:cNvPr>
              <p:cNvSpPr txBox="1"/>
              <p:nvPr/>
            </p:nvSpPr>
            <p:spPr>
              <a:xfrm>
                <a:off x="1696926" y="3829069"/>
                <a:ext cx="968081" cy="373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/>
                  <a:t>온도</a:t>
                </a:r>
                <a:r>
                  <a:rPr lang="en-US" altLang="ko-KR" sz="1600" dirty="0"/>
                  <a:t> &gt; 0</a:t>
                </a:r>
                <a:endParaRPr lang="ko-KR" altLang="en-US" sz="1600" dirty="0"/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7A2097D-117C-B47A-3F98-E656E4512680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864580" y="3007827"/>
              <a:ext cx="0" cy="169686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F5840C3B-7468-C746-1E23-1B95EEB6955D}"/>
                </a:ext>
              </a:extLst>
            </p:cNvPr>
            <p:cNvCxnSpPr>
              <a:cxnSpLocks/>
              <a:stCxn id="5" idx="2"/>
              <a:endCxn id="34" idx="0"/>
            </p:cNvCxnSpPr>
            <p:nvPr/>
          </p:nvCxnSpPr>
          <p:spPr>
            <a:xfrm>
              <a:off x="3864580" y="3533840"/>
              <a:ext cx="0" cy="21225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E3CFDA2-A1BD-53B6-3BD6-2E42AA14DD59}"/>
                </a:ext>
              </a:extLst>
            </p:cNvPr>
            <p:cNvSpPr/>
            <p:nvPr/>
          </p:nvSpPr>
          <p:spPr>
            <a:xfrm>
              <a:off x="3979622" y="4504269"/>
              <a:ext cx="2599600" cy="5100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“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영하의 날씨 입니다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.” </a:t>
              </a:r>
              <a:r>
                <a:rPr lang="ko-KR" altLang="en-US" sz="1600" dirty="0">
                  <a:solidFill>
                    <a:schemeClr val="tx1"/>
                  </a:solidFill>
                </a:rPr>
                <a:t>출력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58F5B7D6-4DD8-EF0E-D2AB-3A5C849FFD20}"/>
                </a:ext>
              </a:extLst>
            </p:cNvPr>
            <p:cNvCxnSpPr>
              <a:cxnSpLocks/>
              <a:stCxn id="34" idx="3"/>
              <a:endCxn id="28" idx="0"/>
            </p:cNvCxnSpPr>
            <p:nvPr/>
          </p:nvCxnSpPr>
          <p:spPr>
            <a:xfrm>
              <a:off x="4847353" y="4053780"/>
              <a:ext cx="432069" cy="450489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746AF9-AC8F-1244-B9F8-DAFD5191E456}"/>
                </a:ext>
              </a:extLst>
            </p:cNvPr>
            <p:cNvCxnSpPr>
              <a:cxnSpLocks/>
              <a:stCxn id="34" idx="1"/>
              <a:endCxn id="32" idx="0"/>
            </p:cNvCxnSpPr>
            <p:nvPr/>
          </p:nvCxnSpPr>
          <p:spPr>
            <a:xfrm rot="10800000" flipV="1">
              <a:off x="2332279" y="4053779"/>
              <a:ext cx="549529" cy="450489"/>
            </a:xfrm>
            <a:prstGeom prst="bentConnector2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F724BC-2511-7472-572C-487FF09F67C4}"/>
                </a:ext>
              </a:extLst>
            </p:cNvPr>
            <p:cNvSpPr txBox="1"/>
            <p:nvPr/>
          </p:nvSpPr>
          <p:spPr>
            <a:xfrm>
              <a:off x="4859201" y="403932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거짓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9EC69A-A86A-0810-BF52-E59EEB8AD194}"/>
                </a:ext>
              </a:extLst>
            </p:cNvPr>
            <p:cNvSpPr txBox="1"/>
            <p:nvPr/>
          </p:nvSpPr>
          <p:spPr>
            <a:xfrm>
              <a:off x="2361665" y="4048223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참</a:t>
              </a: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7A2148A5-7522-7F98-FD39-22FCE9CD29FE}"/>
                </a:ext>
              </a:extLst>
            </p:cNvPr>
            <p:cNvCxnSpPr>
              <a:cxnSpLocks/>
              <a:stCxn id="28" idx="2"/>
              <a:endCxn id="7" idx="0"/>
            </p:cNvCxnSpPr>
            <p:nvPr/>
          </p:nvCxnSpPr>
          <p:spPr>
            <a:xfrm rot="5400000">
              <a:off x="4334786" y="4544137"/>
              <a:ext cx="474430" cy="14148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70BD1D52-1B79-30EE-ACE2-FED7A81D502D}"/>
                </a:ext>
              </a:extLst>
            </p:cNvPr>
            <p:cNvCxnSpPr>
              <a:cxnSpLocks/>
              <a:stCxn id="32" idx="2"/>
              <a:endCxn id="7" idx="0"/>
            </p:cNvCxnSpPr>
            <p:nvPr/>
          </p:nvCxnSpPr>
          <p:spPr>
            <a:xfrm rot="16200000" flipH="1">
              <a:off x="2861214" y="4485407"/>
              <a:ext cx="474430" cy="15323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776674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6264</TotalTime>
  <Words>1751</Words>
  <Application>Microsoft Office PowerPoint</Application>
  <PresentationFormat>화면 슬라이드 쇼(4:3)</PresentationFormat>
  <Paragraphs>354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Arial</vt:lpstr>
      <vt:lpstr>Gill Sans MT</vt:lpstr>
      <vt:lpstr>Wingdings</vt:lpstr>
      <vt:lpstr>갤러리</vt:lpstr>
      <vt:lpstr>   5. 조건에 따라 다른 일 하기</vt:lpstr>
      <vt:lpstr>개요</vt:lpstr>
      <vt:lpstr>조건문이란?</vt:lpstr>
      <vt:lpstr>조건문이란?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스크래치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  <vt:lpstr>파이썬 조건문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278</cp:revision>
  <dcterms:created xsi:type="dcterms:W3CDTF">2023-01-11T09:27:42Z</dcterms:created>
  <dcterms:modified xsi:type="dcterms:W3CDTF">2024-02-13T06:35:23Z</dcterms:modified>
</cp:coreProperties>
</file>